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8"/>
  </p:notesMasterIdLst>
  <p:sldIdLst>
    <p:sldId id="256" r:id="rId2"/>
    <p:sldId id="288" r:id="rId3"/>
    <p:sldId id="258" r:id="rId4"/>
    <p:sldId id="270" r:id="rId5"/>
    <p:sldId id="296" r:id="rId6"/>
    <p:sldId id="289" r:id="rId7"/>
    <p:sldId id="297" r:id="rId8"/>
    <p:sldId id="298" r:id="rId9"/>
    <p:sldId id="299" r:id="rId10"/>
    <p:sldId id="290" r:id="rId11"/>
    <p:sldId id="300" r:id="rId12"/>
    <p:sldId id="301" r:id="rId13"/>
    <p:sldId id="302" r:id="rId14"/>
    <p:sldId id="291" r:id="rId15"/>
    <p:sldId id="303" r:id="rId16"/>
    <p:sldId id="321" r:id="rId17"/>
    <p:sldId id="304" r:id="rId18"/>
    <p:sldId id="305" r:id="rId19"/>
    <p:sldId id="320" r:id="rId20"/>
    <p:sldId id="292" r:id="rId21"/>
    <p:sldId id="306" r:id="rId22"/>
    <p:sldId id="307" r:id="rId23"/>
    <p:sldId id="316" r:id="rId24"/>
    <p:sldId id="308" r:id="rId25"/>
    <p:sldId id="309" r:id="rId26"/>
    <p:sldId id="317" r:id="rId27"/>
    <p:sldId id="318" r:id="rId28"/>
    <p:sldId id="319" r:id="rId29"/>
    <p:sldId id="310" r:id="rId30"/>
    <p:sldId id="293" r:id="rId31"/>
    <p:sldId id="311" r:id="rId32"/>
    <p:sldId id="312" r:id="rId33"/>
    <p:sldId id="313" r:id="rId34"/>
    <p:sldId id="314" r:id="rId35"/>
    <p:sldId id="315" r:id="rId36"/>
    <p:sldId id="294" r:id="rId37"/>
  </p:sldIdLst>
  <p:sldSz cx="12192000" cy="6858000"/>
  <p:notesSz cx="6735763" cy="9866313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" userDrawn="1">
          <p15:clr>
            <a:srgbClr val="A4A3A4"/>
          </p15:clr>
        </p15:guide>
        <p15:guide id="2" orient="horz" pos="4190" userDrawn="1">
          <p15:clr>
            <a:srgbClr val="A4A3A4"/>
          </p15:clr>
        </p15:guide>
        <p15:guide id="3" pos="230" userDrawn="1">
          <p15:clr>
            <a:srgbClr val="A4A3A4"/>
          </p15:clr>
        </p15:guide>
        <p15:guide id="4" pos="7449" userDrawn="1">
          <p15:clr>
            <a:srgbClr val="A4A3A4"/>
          </p15:clr>
        </p15:guide>
        <p15:guide id="5" orient="horz" pos="561" userDrawn="1">
          <p15:clr>
            <a:srgbClr val="A4A3A4"/>
          </p15:clr>
        </p15:guide>
        <p15:guide id="7" orient="horz" pos="4017" userDrawn="1">
          <p15:clr>
            <a:srgbClr val="A4A3A4"/>
          </p15:clr>
        </p15:guide>
        <p15:guide id="8" orient="horz" pos="3888" userDrawn="1">
          <p15:clr>
            <a:srgbClr val="A4A3A4"/>
          </p15:clr>
        </p15:guide>
        <p15:guide id="9" pos="23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50A2"/>
    <a:srgbClr val="F1850F"/>
    <a:srgbClr val="00B0F0"/>
    <a:srgbClr val="C3E5F3"/>
    <a:srgbClr val="000000"/>
    <a:srgbClr val="E6E6E6"/>
    <a:srgbClr val="FFFFFF"/>
    <a:srgbClr val="FFFFFC"/>
    <a:srgbClr val="F7FCFE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43" autoAdjust="0"/>
    <p:restoredTop sz="71864" autoAdjust="0"/>
  </p:normalViewPr>
  <p:slideViewPr>
    <p:cSldViewPr snapToGrid="0" showGuides="1">
      <p:cViewPr varScale="1">
        <p:scale>
          <a:sx n="86" d="100"/>
          <a:sy n="86" d="100"/>
        </p:scale>
        <p:origin x="571" y="72"/>
      </p:cViewPr>
      <p:guideLst>
        <p:guide orient="horz" pos="129"/>
        <p:guide orient="horz" pos="4190"/>
        <p:guide pos="230"/>
        <p:guide pos="7449"/>
        <p:guide orient="horz" pos="561"/>
        <p:guide orient="horz" pos="4017"/>
        <p:guide orient="horz" pos="3888"/>
        <p:guide pos="23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eg>
</file>

<file path=ppt/media/image62.jpeg>
</file>

<file path=ppt/media/image63.png>
</file>

<file path=ppt/media/image64.png>
</file>

<file path=ppt/media/image65.jpeg>
</file>

<file path=ppt/media/image66.png>
</file>

<file path=ppt/media/image67.jpeg>
</file>

<file path=ppt/media/image68.png>
</file>

<file path=ppt/media/image69.jpeg>
</file>

<file path=ppt/media/image7.png>
</file>

<file path=ppt/media/image70.jpeg>
</file>

<file path=ppt/media/image71.jpe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jpeg>
</file>

<file path=ppt/media/image8.png>
</file>

<file path=ppt/media/image80.png>
</file>

<file path=ppt/media/image81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  <a:t>2021/1/7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16613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38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09575" y="1233488"/>
            <a:ext cx="5916613" cy="33289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243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各项操作的流程。用户首先通过登录进入个人界面，如果选择注册则先进行注册操作再进入主界面，进入主界面后，可以通过个人的信息管理进行修改个人信息和登出系统的操作，或者进行个人操作如使用记录创作和交流分享的功能，可以在记录创作进行创建、保存以及上传文件的功能，在交流分享进行回复消息等功能。</a:t>
            </a:r>
            <a:endParaRPr lang="en-US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显示了各个模块间的数据交流。用户的登录信息数据流传入登录模块，数据登录模块将接收到的数据传入到数据通信模块，由数据通信模块与服务器交互，数据通信模块将登录结果的数据流返还给数据通信模块，数据通信模块通过用户界面视图模块将信息展现给用户。用户将有关文档编写的操作信息传入内容管理模块，由内容数据解析模块对文件内容解析，传递到数据通信模块，最后文件信息和结果再次经过各模块返回并由界面视图反馈给用户。用户的其他操作的数据流交由操作集合模块，由操作集合模块上传下载到数据通信模块或者存入数据缓存。用户与终端的交互由终端模块和终端数据模块监测并反馈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115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6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504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:blinds dir="vert"/>
      </p:transition>
    </mc:Choice>
    <mc:Fallback xmlns="">
      <p:transition spd="slow" advClick="0" advTm="5000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7396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母板空白（英文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80248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4286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6110125" y="1549598"/>
            <a:ext cx="4881879" cy="2332181"/>
          </a:xfrm>
          <a:custGeom>
            <a:avLst/>
            <a:gdLst>
              <a:gd name="connsiteX0" fmla="*/ 0 w 4881879"/>
              <a:gd name="connsiteY0" fmla="*/ 0 h 2332181"/>
              <a:gd name="connsiteX1" fmla="*/ 4881879 w 4881879"/>
              <a:gd name="connsiteY1" fmla="*/ 0 h 2332181"/>
              <a:gd name="connsiteX2" fmla="*/ 4881879 w 4881879"/>
              <a:gd name="connsiteY2" fmla="*/ 2332181 h 2332181"/>
              <a:gd name="connsiteX3" fmla="*/ 0 w 4881879"/>
              <a:gd name="connsiteY3" fmla="*/ 2332181 h 2332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1879" h="2332181">
                <a:moveTo>
                  <a:pt x="0" y="0"/>
                </a:moveTo>
                <a:lnTo>
                  <a:pt x="4881879" y="0"/>
                </a:lnTo>
                <a:lnTo>
                  <a:pt x="4881879" y="2332181"/>
                </a:lnTo>
                <a:lnTo>
                  <a:pt x="0" y="2332181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>
              <a:defRPr lang="zh-CN" altLang="en-US" sz="800">
                <a:solidFill>
                  <a:srgbClr val="C00000"/>
                </a:solidFill>
              </a:defRPr>
            </a:lvl1pPr>
          </a:lstStyle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083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3878359" y="1678062"/>
            <a:ext cx="7345619" cy="4218037"/>
          </a:xfrm>
          <a:custGeom>
            <a:avLst/>
            <a:gdLst>
              <a:gd name="connsiteX0" fmla="*/ 0 w 7345618"/>
              <a:gd name="connsiteY0" fmla="*/ 0 h 4218037"/>
              <a:gd name="connsiteX1" fmla="*/ 7345618 w 7345618"/>
              <a:gd name="connsiteY1" fmla="*/ 0 h 4218037"/>
              <a:gd name="connsiteX2" fmla="*/ 7345618 w 7345618"/>
              <a:gd name="connsiteY2" fmla="*/ 4218037 h 4218037"/>
              <a:gd name="connsiteX3" fmla="*/ 2604652 w 7345618"/>
              <a:gd name="connsiteY3" fmla="*/ 4218037 h 4218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45618" h="4218037">
                <a:moveTo>
                  <a:pt x="0" y="0"/>
                </a:moveTo>
                <a:lnTo>
                  <a:pt x="7345618" y="0"/>
                </a:lnTo>
                <a:lnTo>
                  <a:pt x="7345618" y="4218037"/>
                </a:lnTo>
                <a:lnTo>
                  <a:pt x="2604652" y="4218037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>
              <a:defRPr lang="zh-CN" altLang="en-US" sz="800">
                <a:solidFill>
                  <a:srgbClr val="C00000"/>
                </a:solidFill>
              </a:defRPr>
            </a:lvl1pPr>
          </a:lstStyle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466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2771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8325228" y="6545426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www.1ppt.com/xiazai/jihua/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www.1ppt.com/xiazai/jianli/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www.1ppt.com/xiazai/huibao/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6116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381667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6161886" y="2049868"/>
            <a:ext cx="4055511" cy="1789679"/>
          </a:xfrm>
          <a:custGeom>
            <a:avLst/>
            <a:gdLst>
              <a:gd name="connsiteX0" fmla="*/ 298286 w 4055511"/>
              <a:gd name="connsiteY0" fmla="*/ 0 h 1789679"/>
              <a:gd name="connsiteX1" fmla="*/ 4055511 w 4055511"/>
              <a:gd name="connsiteY1" fmla="*/ 0 h 1789679"/>
              <a:gd name="connsiteX2" fmla="*/ 4055511 w 4055511"/>
              <a:gd name="connsiteY2" fmla="*/ 1491393 h 1789679"/>
              <a:gd name="connsiteX3" fmla="*/ 3757225 w 4055511"/>
              <a:gd name="connsiteY3" fmla="*/ 1789679 h 1789679"/>
              <a:gd name="connsiteX4" fmla="*/ 0 w 4055511"/>
              <a:gd name="connsiteY4" fmla="*/ 1789679 h 1789679"/>
              <a:gd name="connsiteX5" fmla="*/ 0 w 4055511"/>
              <a:gd name="connsiteY5" fmla="*/ 298286 h 1789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55511" h="1789679">
                <a:moveTo>
                  <a:pt x="298286" y="0"/>
                </a:moveTo>
                <a:lnTo>
                  <a:pt x="4055511" y="0"/>
                </a:lnTo>
                <a:lnTo>
                  <a:pt x="4055511" y="1491393"/>
                </a:lnTo>
                <a:lnTo>
                  <a:pt x="3757225" y="1789679"/>
                </a:lnTo>
                <a:lnTo>
                  <a:pt x="0" y="1789679"/>
                </a:lnTo>
                <a:lnTo>
                  <a:pt x="0" y="298286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>
              <a:defRPr lang="zh-CN" altLang="en-US" sz="800">
                <a:solidFill>
                  <a:srgbClr val="C00000"/>
                </a:solidFill>
              </a:defRPr>
            </a:lvl1pPr>
          </a:lstStyle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896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153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dir="u"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3280835" y="1756591"/>
            <a:ext cx="3376084" cy="3524249"/>
          </a:xfrm>
          <a:custGeom>
            <a:avLst/>
            <a:gdLst>
              <a:gd name="connsiteX0" fmla="*/ 0 w 3376084"/>
              <a:gd name="connsiteY0" fmla="*/ 0 h 3524249"/>
              <a:gd name="connsiteX1" fmla="*/ 3376084 w 3376084"/>
              <a:gd name="connsiteY1" fmla="*/ 0 h 3524249"/>
              <a:gd name="connsiteX2" fmla="*/ 3376084 w 3376084"/>
              <a:gd name="connsiteY2" fmla="*/ 3524249 h 3524249"/>
              <a:gd name="connsiteX3" fmla="*/ 0 w 3376084"/>
              <a:gd name="connsiteY3" fmla="*/ 3524249 h 3524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6084" h="3524249">
                <a:moveTo>
                  <a:pt x="0" y="0"/>
                </a:moveTo>
                <a:lnTo>
                  <a:pt x="3376084" y="0"/>
                </a:lnTo>
                <a:lnTo>
                  <a:pt x="3376084" y="3524249"/>
                </a:lnTo>
                <a:lnTo>
                  <a:pt x="0" y="3524249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lang="zh-CN" altLang="en-US" sz="800">
                <a:solidFill>
                  <a:srgbClr val="C00000"/>
                </a:solidFill>
              </a:defRPr>
            </a:lvl1pPr>
          </a:lstStyle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480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667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6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6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6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6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</p:bldLst>
      </p:timing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4283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5000">
        <p15:prstTrans prst="prestige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1C4DBC9-C63A-45DA-9C0F-911DA787077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>
            <a:off x="1" y="0"/>
            <a:ext cx="1636587" cy="890588"/>
          </a:xfrm>
          <a:prstGeom prst="rect">
            <a:avLst/>
          </a:prstGeom>
        </p:spPr>
      </p:pic>
      <p:sp>
        <p:nvSpPr>
          <p:cNvPr id="3" name="PA_矩形 1">
            <a:extLst>
              <a:ext uri="{FF2B5EF4-FFF2-40B4-BE49-F238E27FC236}">
                <a16:creationId xmlns:a16="http://schemas.microsoft.com/office/drawing/2014/main" id="{1F8DC5C6-DED6-4E06-935E-B72B18F2776C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1636587" y="213479"/>
            <a:ext cx="5168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spc="300" dirty="0">
                <a:solidFill>
                  <a:schemeClr val="accent1"/>
                </a:solidFill>
                <a:latin typeface="+mj-ea"/>
                <a:ea typeface="+mj-ea"/>
              </a:rPr>
              <a:t>一、工作整体思路</a:t>
            </a:r>
          </a:p>
        </p:txBody>
      </p:sp>
      <p:sp>
        <p:nvSpPr>
          <p:cNvPr id="4" name="PA_矩形 2">
            <a:extLst>
              <a:ext uri="{FF2B5EF4-FFF2-40B4-BE49-F238E27FC236}">
                <a16:creationId xmlns:a16="http://schemas.microsoft.com/office/drawing/2014/main" id="{FF1F9F11-E6CA-447A-A1F2-0A4D12AA0A1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1636587" y="613591"/>
            <a:ext cx="62758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/>
              <a:t>Exquisite Office PowerPoint templates come from  design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19625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0105C52-D02B-4128-A83B-D8E740AC87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>
            <a:off x="1" y="0"/>
            <a:ext cx="1636587" cy="890588"/>
          </a:xfrm>
          <a:prstGeom prst="rect">
            <a:avLst/>
          </a:prstGeom>
        </p:spPr>
      </p:pic>
      <p:sp>
        <p:nvSpPr>
          <p:cNvPr id="3" name="PA_矩形 1">
            <a:extLst>
              <a:ext uri="{FF2B5EF4-FFF2-40B4-BE49-F238E27FC236}">
                <a16:creationId xmlns:a16="http://schemas.microsoft.com/office/drawing/2014/main" id="{8292B1EC-7B70-458A-9F31-B538B1CE0AF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1636587" y="213479"/>
            <a:ext cx="5168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spc="300" dirty="0">
                <a:solidFill>
                  <a:schemeClr val="accent1"/>
                </a:solidFill>
                <a:latin typeface="+mj-ea"/>
                <a:ea typeface="+mj-ea"/>
              </a:rPr>
              <a:t>二、工作目标展示</a:t>
            </a:r>
          </a:p>
        </p:txBody>
      </p:sp>
      <p:sp>
        <p:nvSpPr>
          <p:cNvPr id="4" name="PA_矩形 2">
            <a:extLst>
              <a:ext uri="{FF2B5EF4-FFF2-40B4-BE49-F238E27FC236}">
                <a16:creationId xmlns:a16="http://schemas.microsoft.com/office/drawing/2014/main" id="{E1C59306-8317-4D62-BFC6-4E2DFA021E2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1636587" y="613591"/>
            <a:ext cx="62758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/>
              <a:t>Exquisite Office PowerPoint templates come from  design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1248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7409CE7-A901-4EF8-96DC-ADCBCD18612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>
            <a:off x="1" y="0"/>
            <a:ext cx="1636587" cy="890588"/>
          </a:xfrm>
          <a:prstGeom prst="rect">
            <a:avLst/>
          </a:prstGeom>
        </p:spPr>
      </p:pic>
      <p:sp>
        <p:nvSpPr>
          <p:cNvPr id="3" name="PA_矩形 1">
            <a:extLst>
              <a:ext uri="{FF2B5EF4-FFF2-40B4-BE49-F238E27FC236}">
                <a16:creationId xmlns:a16="http://schemas.microsoft.com/office/drawing/2014/main" id="{EB898FAB-1680-4C87-98DB-C088E67855C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1636587" y="213479"/>
            <a:ext cx="5168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spc="300" dirty="0">
                <a:solidFill>
                  <a:schemeClr val="accent1"/>
                </a:solidFill>
                <a:latin typeface="+mj-ea"/>
                <a:ea typeface="+mj-ea"/>
              </a:rPr>
              <a:t>三、工作措施实施</a:t>
            </a:r>
          </a:p>
        </p:txBody>
      </p:sp>
      <p:sp>
        <p:nvSpPr>
          <p:cNvPr id="4" name="PA_矩形 2">
            <a:extLst>
              <a:ext uri="{FF2B5EF4-FFF2-40B4-BE49-F238E27FC236}">
                <a16:creationId xmlns:a16="http://schemas.microsoft.com/office/drawing/2014/main" id="{BF6181F9-2561-4CC8-A896-8F92F6D24FE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1636587" y="613591"/>
            <a:ext cx="62758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/>
              <a:t>Exquisite Office PowerPoint templates come from  design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32282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E1A6C9E-251C-45E4-98DD-902838BDC04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>
            <a:off x="1" y="0"/>
            <a:ext cx="1636587" cy="890588"/>
          </a:xfrm>
          <a:prstGeom prst="rect">
            <a:avLst/>
          </a:prstGeom>
        </p:spPr>
      </p:pic>
      <p:sp>
        <p:nvSpPr>
          <p:cNvPr id="3" name="PA_矩形 1">
            <a:extLst>
              <a:ext uri="{FF2B5EF4-FFF2-40B4-BE49-F238E27FC236}">
                <a16:creationId xmlns:a16="http://schemas.microsoft.com/office/drawing/2014/main" id="{B82C7653-0212-48F7-85F0-72A4B8E8D56D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1636587" y="213479"/>
            <a:ext cx="5168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spc="300" dirty="0">
                <a:solidFill>
                  <a:schemeClr val="accent1"/>
                </a:solidFill>
                <a:latin typeface="+mj-ea"/>
                <a:ea typeface="+mj-ea"/>
              </a:rPr>
              <a:t>四、工作具体要求</a:t>
            </a:r>
          </a:p>
        </p:txBody>
      </p:sp>
      <p:sp>
        <p:nvSpPr>
          <p:cNvPr id="4" name="PA_矩形 2">
            <a:extLst>
              <a:ext uri="{FF2B5EF4-FFF2-40B4-BE49-F238E27FC236}">
                <a16:creationId xmlns:a16="http://schemas.microsoft.com/office/drawing/2014/main" id="{7C0A3C72-EDA9-41C4-AEE2-3620D7DCC17C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1636587" y="613591"/>
            <a:ext cx="62758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/>
              <a:t>Exquisite Office PowerPoint templates come from  design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638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21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470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298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7" r:id="rId3"/>
    <p:sldLayoutId id="2147483672" r:id="rId4"/>
    <p:sldLayoutId id="2147483683" r:id="rId5"/>
    <p:sldLayoutId id="2147483684" r:id="rId6"/>
    <p:sldLayoutId id="2147483685" r:id="rId7"/>
    <p:sldLayoutId id="2147483686" r:id="rId8"/>
    <p:sldLayoutId id="2147483682" r:id="rId9"/>
    <p:sldLayoutId id="2147483678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4" r:id="rId16"/>
    <p:sldLayoutId id="2147483695" r:id="rId17"/>
    <p:sldLayoutId id="2147483696" r:id="rId18"/>
    <p:sldLayoutId id="2147483692" r:id="rId19"/>
    <p:sldLayoutId id="2147483693" r:id="rId20"/>
  </p:sldLayoutIdLst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3.png"/><Relationship Id="rId5" Type="http://schemas.openxmlformats.org/officeDocument/2006/relationships/image" Target="../media/image62.jpeg"/><Relationship Id="rId4" Type="http://schemas.openxmlformats.org/officeDocument/2006/relationships/image" Target="../media/image61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13" Type="http://schemas.openxmlformats.org/officeDocument/2006/relationships/image" Target="../media/image78.pn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12" Type="http://schemas.openxmlformats.org/officeDocument/2006/relationships/image" Target="../media/image77.png"/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1.jpeg"/><Relationship Id="rId11" Type="http://schemas.openxmlformats.org/officeDocument/2006/relationships/image" Target="../media/image76.png"/><Relationship Id="rId5" Type="http://schemas.openxmlformats.org/officeDocument/2006/relationships/image" Target="../media/image70.jpeg"/><Relationship Id="rId10" Type="http://schemas.openxmlformats.org/officeDocument/2006/relationships/image" Target="../media/image75.png"/><Relationship Id="rId4" Type="http://schemas.openxmlformats.org/officeDocument/2006/relationships/image" Target="../media/image69.jpeg"/><Relationship Id="rId9" Type="http://schemas.openxmlformats.org/officeDocument/2006/relationships/image" Target="../media/image7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42C410F-AA39-46AB-9D1A-2448AC727A12}"/>
              </a:ext>
            </a:extLst>
          </p:cNvPr>
          <p:cNvSpPr txBox="1"/>
          <p:nvPr/>
        </p:nvSpPr>
        <p:spPr>
          <a:xfrm>
            <a:off x="2755751" y="1960007"/>
            <a:ext cx="4760987" cy="101566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spc="600" dirty="0">
                <a:solidFill>
                  <a:srgbClr val="1C50A2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ea"/>
                <a:sym typeface="+mn-lt"/>
              </a:rPr>
              <a:t>总结报告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780064B-32E8-4542-BAB6-D5F2838ADF1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1" y="4307697"/>
            <a:ext cx="4760987" cy="2590805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DE8472E0-19E7-426B-BA7A-CA6D3EE3F05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7431013" y="2"/>
            <a:ext cx="4760987" cy="259080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CD4EEBE-BA7E-4581-9D88-4A3DCC6998B9}"/>
              </a:ext>
            </a:extLst>
          </p:cNvPr>
          <p:cNvSpPr txBox="1"/>
          <p:nvPr/>
        </p:nvSpPr>
        <p:spPr>
          <a:xfrm>
            <a:off x="7399774" y="4659255"/>
            <a:ext cx="1338828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SE2020-G13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F12C75B-7594-4B5C-A2B6-54D0465A71A1}"/>
              </a:ext>
            </a:extLst>
          </p:cNvPr>
          <p:cNvSpPr txBox="1"/>
          <p:nvPr/>
        </p:nvSpPr>
        <p:spPr>
          <a:xfrm>
            <a:off x="6361028" y="5253993"/>
            <a:ext cx="3416320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组员：陈玲曦、刘书宇、童峻涛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C6DFC99-3550-4BA9-9A29-204458EA1C3D}"/>
              </a:ext>
            </a:extLst>
          </p:cNvPr>
          <p:cNvSpPr txBox="1"/>
          <p:nvPr/>
        </p:nvSpPr>
        <p:spPr>
          <a:xfrm>
            <a:off x="3398864" y="3308038"/>
            <a:ext cx="63784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kern="1600" spc="600" dirty="0">
                <a:solidFill>
                  <a:srgbClr val="00B0F0"/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基于</a:t>
            </a:r>
            <a:r>
              <a:rPr lang="en-US" altLang="zh-CN" kern="1600" spc="600" dirty="0">
                <a:solidFill>
                  <a:srgbClr val="00B0F0"/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App</a:t>
            </a:r>
            <a:r>
              <a:rPr lang="zh-CN" altLang="en-US" kern="1600" spc="600" dirty="0">
                <a:solidFill>
                  <a:srgbClr val="00B0F0"/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的打卡记录分享软件设计与开发</a:t>
            </a:r>
            <a:endParaRPr lang="zh-CN" altLang="en-US" kern="1600" spc="600" dirty="0">
              <a:solidFill>
                <a:srgbClr val="00B0F0"/>
              </a:solidFill>
              <a:latin typeface="楷体" panose="02010609060101010101" pitchFamily="49" charset="-122"/>
              <a:ea typeface="楷体" panose="02010609060101010101" pitchFamily="49" charset="-122"/>
              <a:cs typeface="+mn-ea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6369DC0E-1CA6-4532-B021-BD7A7F66A657}"/>
              </a:ext>
            </a:extLst>
          </p:cNvPr>
          <p:cNvPicPr/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613" y="1613628"/>
            <a:ext cx="1581150" cy="14690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303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F4C472-CFBC-4050-A1C1-4DFD8A8C04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7441673" y="2"/>
            <a:ext cx="4760987" cy="25908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5B921C-991E-4F0F-8BF8-64DD78DAC8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1" y="4307697"/>
            <a:ext cx="4760987" cy="2590805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37BDB71A-D409-4677-9668-4CCD3578A7CD}"/>
              </a:ext>
            </a:extLst>
          </p:cNvPr>
          <p:cNvGrpSpPr/>
          <p:nvPr/>
        </p:nvGrpSpPr>
        <p:grpSpPr>
          <a:xfrm>
            <a:off x="10660" y="2333633"/>
            <a:ext cx="12192000" cy="2344420"/>
            <a:chOff x="1" y="2324"/>
            <a:chExt cx="14400" cy="2769"/>
          </a:xfrm>
        </p:grpSpPr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81BEB6FA-799A-4CFE-9D1A-0591CA6CE96E}"/>
                </a:ext>
              </a:extLst>
            </p:cNvPr>
            <p:cNvSpPr/>
            <p:nvPr/>
          </p:nvSpPr>
          <p:spPr>
            <a:xfrm rot="16200000">
              <a:off x="8795" y="-533"/>
              <a:ext cx="2707" cy="8504"/>
            </a:xfrm>
            <a:prstGeom prst="trapezoid">
              <a:avLst>
                <a:gd name="adj" fmla="val 16935"/>
              </a:avLst>
            </a:prstGeom>
            <a:solidFill>
              <a:srgbClr val="1C5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梯形 9">
              <a:extLst>
                <a:ext uri="{FF2B5EF4-FFF2-40B4-BE49-F238E27FC236}">
                  <a16:creationId xmlns:a16="http://schemas.microsoft.com/office/drawing/2014/main" id="{ABEEC0FD-BE6A-4DFB-8815-BAB7DEE04D77}"/>
                </a:ext>
              </a:extLst>
            </p:cNvPr>
            <p:cNvSpPr/>
            <p:nvPr/>
          </p:nvSpPr>
          <p:spPr>
            <a:xfrm rot="5400000">
              <a:off x="1573" y="752"/>
              <a:ext cx="2769" cy="5914"/>
            </a:xfrm>
            <a:prstGeom prst="trapezoid">
              <a:avLst>
                <a:gd name="adj" fmla="val 17865"/>
              </a:avLst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文本框 2">
              <a:extLst>
                <a:ext uri="{FF2B5EF4-FFF2-40B4-BE49-F238E27FC236}">
                  <a16:creationId xmlns:a16="http://schemas.microsoft.com/office/drawing/2014/main" id="{E43EB106-9B29-46DD-B29B-1E4A77132BBF}"/>
                </a:ext>
              </a:extLst>
            </p:cNvPr>
            <p:cNvSpPr txBox="1"/>
            <p:nvPr/>
          </p:nvSpPr>
          <p:spPr>
            <a:xfrm>
              <a:off x="4204" y="3177"/>
              <a:ext cx="1031" cy="106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1C50A2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Part</a:t>
              </a:r>
              <a:r>
                <a:rPr lang="en-US" altLang="zh-CN" sz="5400" b="1" dirty="0">
                  <a:solidFill>
                    <a:srgbClr val="1C50A2"/>
                  </a:solidFill>
                  <a:latin typeface="Arial" panose="020B0604020202020204"/>
                  <a:ea typeface="微软雅黑" panose="020B0503020204020204" pitchFamily="34" charset="-122"/>
                </a:rPr>
                <a:t>3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95907F5-1DEE-41C7-9A8B-A4F8A857EF31}"/>
                </a:ext>
              </a:extLst>
            </p:cNvPr>
            <p:cNvSpPr/>
            <p:nvPr/>
          </p:nvSpPr>
          <p:spPr>
            <a:xfrm>
              <a:off x="6640" y="3280"/>
              <a:ext cx="2345" cy="736"/>
            </a:xfrm>
            <a:prstGeom prst="rect">
              <a:avLst/>
            </a:prstGeom>
          </p:spPr>
          <p:txBody>
            <a:bodyPr wrap="none" lIns="68580" tIns="34290" rIns="68580" bIns="3429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需求分析</a:t>
              </a: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47AFB2A-1C77-451F-94E4-CA6AFA34B383}"/>
                </a:ext>
              </a:extLst>
            </p:cNvPr>
            <p:cNvGrpSpPr/>
            <p:nvPr/>
          </p:nvGrpSpPr>
          <p:grpSpPr>
            <a:xfrm>
              <a:off x="9191" y="2795"/>
              <a:ext cx="2278" cy="1720"/>
              <a:chOff x="5838753" y="1774524"/>
              <a:chExt cx="1447391" cy="1091558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67F812A4-0404-4640-B4E5-0D71609C36C8}"/>
                  </a:ext>
                </a:extLst>
              </p:cNvPr>
              <p:cNvGrpSpPr/>
              <p:nvPr/>
            </p:nvGrpSpPr>
            <p:grpSpPr>
              <a:xfrm>
                <a:off x="5838753" y="1774524"/>
                <a:ext cx="1447391" cy="792391"/>
                <a:chOff x="9140243" y="2649839"/>
                <a:chExt cx="1929855" cy="1056520"/>
              </a:xfrm>
            </p:grpSpPr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807764BF-4ABE-47D9-A8EC-7828F450D73D}"/>
                    </a:ext>
                  </a:extLst>
                </p:cNvPr>
                <p:cNvSpPr/>
                <p:nvPr/>
              </p:nvSpPr>
              <p:spPr>
                <a:xfrm>
                  <a:off x="9140243" y="2649839"/>
                  <a:ext cx="184771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78B7D73D-2BD6-48B6-840B-BC94A0520097}"/>
                    </a:ext>
                  </a:extLst>
                </p:cNvPr>
                <p:cNvSpPr/>
                <p:nvPr/>
              </p:nvSpPr>
              <p:spPr>
                <a:xfrm>
                  <a:off x="9140243" y="2991309"/>
                  <a:ext cx="1929855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3</a:t>
                  </a:r>
                  <a:r>
                    <a:rPr kumimoji="0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-1 </a:t>
                  </a:r>
                  <a:r>
                    <a:rPr kumimoji="0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功能与非功能需求</a:t>
                  </a:r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6572D4D6-C34C-4DFE-82FC-A1B005E1D2D4}"/>
                    </a:ext>
                  </a:extLst>
                </p:cNvPr>
                <p:cNvSpPr/>
                <p:nvPr/>
              </p:nvSpPr>
              <p:spPr>
                <a:xfrm>
                  <a:off x="9140243" y="3398639"/>
                  <a:ext cx="1211309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1" lang="en-US" altLang="zh-CN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3</a:t>
                  </a:r>
                  <a:r>
                    <a:rPr kumimoji="1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-2 </a:t>
                  </a:r>
                  <a:r>
                    <a:rPr kumimoji="1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界面原型</a:t>
                  </a: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7651CD5E-9EE6-4656-AC1F-F5BECB188D51}"/>
                  </a:ext>
                </a:extLst>
              </p:cNvPr>
              <p:cNvSpPr/>
              <p:nvPr/>
            </p:nvSpPr>
            <p:spPr>
              <a:xfrm>
                <a:off x="5838753" y="2635385"/>
                <a:ext cx="1177946" cy="2306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3429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dirty="0">
                    <a:solidFill>
                      <a:prstClr val="white"/>
                    </a:solidFill>
                    <a:latin typeface="Arial" panose="020B0604020202020204"/>
                    <a:ea typeface="微软雅黑" panose="020B0503020204020204" pitchFamily="34" charset="-122"/>
                  </a:rPr>
                  <a:t>3</a:t>
                </a:r>
                <a:r>
                  <a:rPr kumimoji="1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-3 </a:t>
                </a:r>
                <a:r>
                  <a:rPr kumimoji="1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用户确认反馈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32E9392D-639E-429B-943A-A89F404027D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463" y="2655008"/>
            <a:ext cx="1663266" cy="165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266467"/>
      </p:ext>
    </p:extLst>
  </p:cSld>
  <p:clrMapOvr>
    <a:masterClrMapping/>
  </p:clrMapOvr>
  <p:transition spd="slow" advClick="0" advTm="5000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7" y="206003"/>
            <a:ext cx="2392963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3-1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功能与非功能需求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19BDB19-9F13-42A4-8E89-E43B128651CB}"/>
              </a:ext>
            </a:extLst>
          </p:cNvPr>
          <p:cNvSpPr txBox="1"/>
          <p:nvPr/>
        </p:nvSpPr>
        <p:spPr>
          <a:xfrm>
            <a:off x="6320373" y="1281113"/>
            <a:ext cx="2103818" cy="426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ct val="0"/>
              </a:spcBef>
            </a:pP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）非功能性需求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F1281E1-B678-4A49-8072-D9AC1F9A0346}"/>
              </a:ext>
            </a:extLst>
          </p:cNvPr>
          <p:cNvSpPr txBox="1"/>
          <p:nvPr/>
        </p:nvSpPr>
        <p:spPr>
          <a:xfrm>
            <a:off x="1309232" y="1281113"/>
            <a:ext cx="2103818" cy="426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ct val="0"/>
              </a:spcBef>
            </a:pP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）功能性需求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F1D239D-3915-4C70-AC99-917CEF267BCC}"/>
              </a:ext>
            </a:extLst>
          </p:cNvPr>
          <p:cNvSpPr txBox="1"/>
          <p:nvPr/>
        </p:nvSpPr>
        <p:spPr>
          <a:xfrm>
            <a:off x="1698489" y="1834910"/>
            <a:ext cx="2830981" cy="1421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ct val="0"/>
              </a:spcBef>
            </a:pPr>
            <a:r>
              <a:rPr lang="en-US" altLang="zh-CN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1. 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界面要</a:t>
            </a:r>
            <a:r>
              <a:rPr lang="zh-CN" altLang="en-US" sz="14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美观</a:t>
            </a:r>
            <a:endParaRPr lang="en-US" altLang="zh-CN" sz="14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lnSpc>
                <a:spcPct val="125000"/>
              </a:lnSpc>
              <a:spcBef>
                <a:spcPct val="0"/>
              </a:spcBef>
            </a:pPr>
            <a:r>
              <a:rPr lang="en-US" altLang="zh-CN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2. 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系统处理</a:t>
            </a:r>
            <a:r>
              <a:rPr lang="zh-CN" altLang="en-US" sz="1400" dirty="0">
                <a:solidFill>
                  <a:srgbClr val="F1850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准确和及时</a:t>
            </a:r>
            <a:endParaRPr lang="en-US" altLang="zh-CN" sz="1400" dirty="0">
              <a:solidFill>
                <a:srgbClr val="F1850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lnSpc>
                <a:spcPct val="125000"/>
              </a:lnSpc>
              <a:spcBef>
                <a:spcPct val="0"/>
              </a:spcBef>
            </a:pPr>
            <a:r>
              <a:rPr lang="en-US" altLang="zh-CN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3. 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能够进行</a:t>
            </a:r>
            <a:r>
              <a:rPr lang="zh-CN" altLang="en-US" sz="1400" dirty="0">
                <a:solidFill>
                  <a:srgbClr val="1C50A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打卡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记录</a:t>
            </a: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lnSpc>
                <a:spcPct val="125000"/>
              </a:lnSpc>
              <a:spcBef>
                <a:spcPct val="0"/>
              </a:spcBef>
            </a:pPr>
            <a:r>
              <a:rPr lang="en-US" altLang="zh-CN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4. 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能够对个人信息进行设置</a:t>
            </a: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lnSpc>
                <a:spcPct val="125000"/>
              </a:lnSpc>
              <a:spcBef>
                <a:spcPct val="0"/>
              </a:spcBef>
            </a:pPr>
            <a:r>
              <a:rPr lang="en-US" altLang="zh-CN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5. 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能够</a:t>
            </a:r>
            <a:r>
              <a:rPr lang="zh-CN" altLang="en-US" sz="1400" dirty="0">
                <a:solidFill>
                  <a:srgbClr val="00B05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登录、注册、退出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等操作</a:t>
            </a: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047F4B6-E217-4F03-A6A1-3F56D9B7A1F4}"/>
              </a:ext>
            </a:extLst>
          </p:cNvPr>
          <p:cNvSpPr txBox="1"/>
          <p:nvPr/>
        </p:nvSpPr>
        <p:spPr>
          <a:xfrm>
            <a:off x="6656211" y="1763378"/>
            <a:ext cx="3269609" cy="1152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1400" b="1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1.</a:t>
            </a:r>
            <a:r>
              <a:rPr lang="zh-CN" altLang="zh-CN" sz="1400" b="1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可用性需求</a:t>
            </a:r>
            <a:endParaRPr lang="en-US" altLang="zh-CN" sz="1400" b="1" kern="100" dirty="0"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en-US" altLang="zh-CN" sz="1400" b="1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a. </a:t>
            </a:r>
            <a:r>
              <a:rPr lang="zh-CN" altLang="en-US" sz="1400" kern="1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响应</a:t>
            </a: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时间应当够快</a:t>
            </a:r>
            <a:endParaRPr lang="en-US" altLang="zh-CN" sz="1400" kern="100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en-US" altLang="zh-CN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   b. </a:t>
            </a: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操作方便，操作</a:t>
            </a:r>
            <a:r>
              <a:rPr lang="zh-CN" altLang="en-US" sz="1400" kern="100" dirty="0">
                <a:solidFill>
                  <a:srgbClr val="00B05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流程合理</a:t>
            </a:r>
            <a:endParaRPr lang="en-US" altLang="zh-CN" sz="1400" kern="100" dirty="0">
              <a:solidFill>
                <a:srgbClr val="00B05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en-US" altLang="zh-CN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   c. </a:t>
            </a: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完善的</a:t>
            </a:r>
            <a:r>
              <a:rPr lang="zh-CN" altLang="en-US" sz="1400" kern="100" dirty="0">
                <a:solidFill>
                  <a:srgbClr val="1C50A2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提示信息</a:t>
            </a:r>
            <a:endParaRPr lang="en-US" altLang="zh-CN" sz="1400" kern="100" dirty="0">
              <a:solidFill>
                <a:srgbClr val="1C50A2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14531ED-B495-4CD8-B515-749A3C9BE9B9}"/>
              </a:ext>
            </a:extLst>
          </p:cNvPr>
          <p:cNvSpPr txBox="1"/>
          <p:nvPr/>
        </p:nvSpPr>
        <p:spPr>
          <a:xfrm>
            <a:off x="6656211" y="3012662"/>
            <a:ext cx="3711509" cy="1421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1400" b="1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zh-CN" sz="1400" b="1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.</a:t>
            </a:r>
            <a:r>
              <a:rPr lang="zh-CN" altLang="en-US" sz="1400" b="1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可靠</a:t>
            </a:r>
            <a:r>
              <a:rPr lang="zh-CN" altLang="zh-CN" sz="1400" b="1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性需求</a:t>
            </a:r>
            <a:endParaRPr lang="en-US" altLang="zh-CN" sz="1400" b="1" kern="100" dirty="0"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en-US" altLang="zh-CN" sz="1400" b="1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a. </a:t>
            </a: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在</a:t>
            </a:r>
            <a:r>
              <a:rPr lang="zh-CN" altLang="en-US" sz="1400" kern="1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工作时间内</a:t>
            </a: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时间正常运行</a:t>
            </a:r>
            <a:endParaRPr lang="en-US" altLang="zh-CN" sz="1400" kern="100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（每天凌晨</a:t>
            </a:r>
            <a:r>
              <a:rPr lang="en-US" altLang="zh-CN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6</a:t>
            </a: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点到第二天凌晨</a:t>
            </a:r>
            <a:r>
              <a:rPr lang="en-US" altLang="zh-CN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点）</a:t>
            </a:r>
            <a:endParaRPr lang="en-US" altLang="zh-CN" sz="1400" kern="100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en-US" altLang="zh-CN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   b. </a:t>
            </a: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能够正常</a:t>
            </a:r>
            <a:r>
              <a:rPr lang="zh-CN" altLang="en-US" sz="1400" kern="100" dirty="0">
                <a:solidFill>
                  <a:srgbClr val="1C50A2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联网使用</a:t>
            </a:r>
            <a:endParaRPr lang="en-US" altLang="zh-CN" sz="1400" kern="100" dirty="0">
              <a:solidFill>
                <a:srgbClr val="1C50A2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zh-CN" altLang="en-US" sz="14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（断开网络会导致部分功能无法正常使用）</a:t>
            </a:r>
            <a:endParaRPr lang="en-US" altLang="zh-CN" sz="1400" kern="100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8E46CA1-0032-4737-95C3-BC06103A5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72" y="3445978"/>
            <a:ext cx="3454154" cy="220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21647"/>
      </p:ext>
    </p:extLst>
  </p:cSld>
  <p:clrMapOvr>
    <a:masterClrMapping/>
  </p:clrMapOvr>
  <p:transition spd="slow" advClick="0" advTm="5000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3-2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界面原型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2FD0BF0-BB3C-4576-BC29-12156A067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996" y="1065333"/>
            <a:ext cx="4175227" cy="28949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D710C49-1D4C-4E8A-AC32-518E28328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506" y="3998333"/>
            <a:ext cx="4176989" cy="2589686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A58AF7BF-F122-481F-8E3F-E5158EF1DC50}"/>
              </a:ext>
            </a:extLst>
          </p:cNvPr>
          <p:cNvSpPr txBox="1"/>
          <p:nvPr/>
        </p:nvSpPr>
        <p:spPr>
          <a:xfrm>
            <a:off x="6362143" y="584145"/>
            <a:ext cx="2103818" cy="426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ct val="0"/>
              </a:spcBef>
            </a:pP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）管理员界面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0441495-E684-46F4-A95A-C999D3AF7ACC}"/>
              </a:ext>
            </a:extLst>
          </p:cNvPr>
          <p:cNvSpPr txBox="1"/>
          <p:nvPr/>
        </p:nvSpPr>
        <p:spPr>
          <a:xfrm>
            <a:off x="934564" y="565948"/>
            <a:ext cx="2103818" cy="426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ct val="0"/>
              </a:spcBef>
            </a:pP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）用户界面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8B93D831-808A-49E1-9D3B-8C3CDFC9EE7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35" y="1880614"/>
            <a:ext cx="2010965" cy="3575049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F407F03B-D4C3-4145-BB35-630648ED581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882" y="1880614"/>
            <a:ext cx="2010961" cy="3575042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2ED3232B-A45F-439F-B1C5-0C5C9F4740E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852" y="1880614"/>
            <a:ext cx="2010961" cy="357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129991"/>
      </p:ext>
    </p:extLst>
  </p:cSld>
  <p:clrMapOvr>
    <a:masterClrMapping/>
  </p:clrMapOvr>
  <p:transition spd="slow" advClick="0" advTm="5000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3-3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用户确认反馈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991CAFFC-036B-4649-B2A1-02B40A3AEC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705136"/>
              </p:ext>
            </p:extLst>
          </p:nvPr>
        </p:nvGraphicFramePr>
        <p:xfrm>
          <a:off x="785089" y="1205349"/>
          <a:ext cx="4903075" cy="4431308"/>
        </p:xfrm>
        <a:graphic>
          <a:graphicData uri="http://schemas.openxmlformats.org/drawingml/2006/table">
            <a:tbl>
              <a:tblPr/>
              <a:tblGrid>
                <a:gridCol w="618925">
                  <a:extLst>
                    <a:ext uri="{9D8B030D-6E8A-4147-A177-3AD203B41FA5}">
                      <a16:colId xmlns:a16="http://schemas.microsoft.com/office/drawing/2014/main" val="851258012"/>
                    </a:ext>
                  </a:extLst>
                </a:gridCol>
                <a:gridCol w="694797">
                  <a:extLst>
                    <a:ext uri="{9D8B030D-6E8A-4147-A177-3AD203B41FA5}">
                      <a16:colId xmlns:a16="http://schemas.microsoft.com/office/drawing/2014/main" val="1779643863"/>
                    </a:ext>
                  </a:extLst>
                </a:gridCol>
                <a:gridCol w="862503">
                  <a:extLst>
                    <a:ext uri="{9D8B030D-6E8A-4147-A177-3AD203B41FA5}">
                      <a16:colId xmlns:a16="http://schemas.microsoft.com/office/drawing/2014/main" val="4127086571"/>
                    </a:ext>
                  </a:extLst>
                </a:gridCol>
                <a:gridCol w="981512">
                  <a:extLst>
                    <a:ext uri="{9D8B030D-6E8A-4147-A177-3AD203B41FA5}">
                      <a16:colId xmlns:a16="http://schemas.microsoft.com/office/drawing/2014/main" val="924502991"/>
                    </a:ext>
                  </a:extLst>
                </a:gridCol>
                <a:gridCol w="1112901">
                  <a:extLst>
                    <a:ext uri="{9D8B030D-6E8A-4147-A177-3AD203B41FA5}">
                      <a16:colId xmlns:a16="http://schemas.microsoft.com/office/drawing/2014/main" val="3134474112"/>
                    </a:ext>
                  </a:extLst>
                </a:gridCol>
                <a:gridCol w="632437">
                  <a:extLst>
                    <a:ext uri="{9D8B030D-6E8A-4147-A177-3AD203B41FA5}">
                      <a16:colId xmlns:a16="http://schemas.microsoft.com/office/drawing/2014/main" val="2155998008"/>
                    </a:ext>
                  </a:extLst>
                </a:gridCol>
              </a:tblGrid>
              <a:tr h="255862"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 cap="all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主题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zh-CN" sz="1100" b="1" kern="100" cap="all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项目</a:t>
                      </a:r>
                      <a:r>
                        <a:rPr lang="zh-CN" altLang="en-US" sz="1100" b="1" kern="100" cap="all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需求</a:t>
                      </a:r>
                      <a:r>
                        <a:rPr lang="zh-CN" sz="1100" b="1" kern="100" cap="all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访谈记录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787275"/>
                  </a:ext>
                </a:extLst>
              </a:tr>
              <a:tr h="324617"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时间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2020</a:t>
                      </a:r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16</a:t>
                      </a:r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日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15</a:t>
                      </a:r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地点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杨枨老师办公室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386835"/>
                  </a:ext>
                </a:extLst>
              </a:tr>
              <a:tr h="324617">
                <a:tc rowSpan="2"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受访人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姓名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专业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联系方式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访谈人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记录整理人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9309791"/>
                  </a:ext>
                </a:extLst>
              </a:tr>
              <a:tr h="48692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杨枨老师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面谈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陈玲曦、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刘书宇、童峻涛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刘书宇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324866"/>
                  </a:ext>
                </a:extLst>
              </a:tr>
              <a:tr h="162309">
                <a:tc gridSpan="6"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访谈主要内容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869062"/>
                  </a:ext>
                </a:extLst>
              </a:tr>
              <a:tr h="719118"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个人背景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l"/>
                      <a:r>
                        <a:rPr lang="zh-CN" sz="11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软件工程课程教师，本产品当然用户</a:t>
                      </a:r>
                    </a:p>
                  </a:txBody>
                  <a:tcPr marL="60866" marR="608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602150"/>
                  </a:ext>
                </a:extLst>
              </a:tr>
              <a:tr h="1623087"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调研记录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页面整体风格色系不太统一</a:t>
                      </a:r>
                    </a:p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装在手机上图标显示样式没有看到</a:t>
                      </a:r>
                    </a:p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图标代替文字</a:t>
                      </a:r>
                    </a:p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打卡页面多余</a:t>
                      </a:r>
                    </a:p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多张照片的排布方式没有考虑</a:t>
                      </a:r>
                    </a:p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已写过的日记，如何翻找</a:t>
                      </a:r>
                    </a:p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日记页面太粗糙</a:t>
                      </a:r>
                    </a:p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是否有管理员</a:t>
                      </a:r>
                    </a:p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评论类如微信，尽量在一张页面显示</a:t>
                      </a:r>
                      <a:endParaRPr lang="en-US" alt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buFont typeface="+mj-lt"/>
                        <a:buAutoNum type="arabicPeriod"/>
                        <a:tabLst>
                          <a:tab pos="2438400" algn="l"/>
                        </a:tabLst>
                      </a:pPr>
                      <a:r>
                        <a:rPr lang="zh-CN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建议多参照些资源如交流网站</a:t>
                      </a:r>
                    </a:p>
                  </a:txBody>
                  <a:tcPr marL="60866" marR="6086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793496"/>
                  </a:ext>
                </a:extLst>
              </a:tr>
              <a:tr h="454802">
                <a:tc>
                  <a:txBody>
                    <a:bodyPr/>
                    <a:lstStyle/>
                    <a:p>
                      <a:pPr algn="ctr"/>
                      <a:r>
                        <a:rPr lang="zh-CN" sz="11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备注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66" marR="6086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213478"/>
                  </a:ext>
                </a:extLst>
              </a:tr>
            </a:tbl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35698BBA-37B9-447E-8ADC-610A289B10D6}"/>
              </a:ext>
            </a:extLst>
          </p:cNvPr>
          <p:cNvSpPr txBox="1"/>
          <p:nvPr/>
        </p:nvSpPr>
        <p:spPr>
          <a:xfrm>
            <a:off x="719620" y="773352"/>
            <a:ext cx="24726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）</a:t>
            </a: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与当然用户的沟通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44A8E6AA-31FD-41C2-B25A-027593ED1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849897"/>
              </p:ext>
            </p:extLst>
          </p:nvPr>
        </p:nvGraphicFramePr>
        <p:xfrm>
          <a:off x="6503838" y="1205349"/>
          <a:ext cx="4903075" cy="4432320"/>
        </p:xfrm>
        <a:graphic>
          <a:graphicData uri="http://schemas.openxmlformats.org/drawingml/2006/table">
            <a:tbl>
              <a:tblPr/>
              <a:tblGrid>
                <a:gridCol w="583055">
                  <a:extLst>
                    <a:ext uri="{9D8B030D-6E8A-4147-A177-3AD203B41FA5}">
                      <a16:colId xmlns:a16="http://schemas.microsoft.com/office/drawing/2014/main" val="3011521099"/>
                    </a:ext>
                  </a:extLst>
                </a:gridCol>
                <a:gridCol w="736076">
                  <a:extLst>
                    <a:ext uri="{9D8B030D-6E8A-4147-A177-3AD203B41FA5}">
                      <a16:colId xmlns:a16="http://schemas.microsoft.com/office/drawing/2014/main" val="1963730018"/>
                    </a:ext>
                  </a:extLst>
                </a:gridCol>
                <a:gridCol w="739426">
                  <a:extLst>
                    <a:ext uri="{9D8B030D-6E8A-4147-A177-3AD203B41FA5}">
                      <a16:colId xmlns:a16="http://schemas.microsoft.com/office/drawing/2014/main" val="2385346014"/>
                    </a:ext>
                  </a:extLst>
                </a:gridCol>
                <a:gridCol w="1372366">
                  <a:extLst>
                    <a:ext uri="{9D8B030D-6E8A-4147-A177-3AD203B41FA5}">
                      <a16:colId xmlns:a16="http://schemas.microsoft.com/office/drawing/2014/main" val="1181337188"/>
                    </a:ext>
                  </a:extLst>
                </a:gridCol>
                <a:gridCol w="736076">
                  <a:extLst>
                    <a:ext uri="{9D8B030D-6E8A-4147-A177-3AD203B41FA5}">
                      <a16:colId xmlns:a16="http://schemas.microsoft.com/office/drawing/2014/main" val="327364326"/>
                    </a:ext>
                  </a:extLst>
                </a:gridCol>
                <a:gridCol w="736076">
                  <a:extLst>
                    <a:ext uri="{9D8B030D-6E8A-4147-A177-3AD203B41FA5}">
                      <a16:colId xmlns:a16="http://schemas.microsoft.com/office/drawing/2014/main" val="3386538136"/>
                    </a:ext>
                  </a:extLst>
                </a:gridCol>
              </a:tblGrid>
              <a:tr h="288161"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 cap="all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主题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zh-CN" sz="1200" b="1" kern="100" cap="all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项目</a:t>
                      </a:r>
                      <a:r>
                        <a:rPr lang="zh-CN" altLang="en-US" sz="1200" b="1" kern="100" cap="all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需求</a:t>
                      </a:r>
                      <a:r>
                        <a:rPr lang="zh-CN" sz="1200" b="1" kern="100" cap="all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访谈记录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546331"/>
                  </a:ext>
                </a:extLst>
              </a:tr>
              <a:tr h="364587"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时间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2020</a:t>
                      </a:r>
                      <a:r>
                        <a:rPr lang="zh-CN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lang="en-US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lang="zh-CN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08</a:t>
                      </a:r>
                      <a:r>
                        <a:rPr lang="zh-CN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日</a:t>
                      </a:r>
                      <a:r>
                        <a:rPr lang="en-US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22</a:t>
                      </a:r>
                      <a:r>
                        <a:rPr lang="zh-CN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sz="1200" b="1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地点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明德</a:t>
                      </a:r>
                      <a:r>
                        <a:rPr lang="en-US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1-409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746890"/>
                  </a:ext>
                </a:extLst>
              </a:tr>
              <a:tr h="365597"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受访人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姓名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专业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访谈方式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访谈人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记录整理人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8118653"/>
                  </a:ext>
                </a:extLst>
              </a:tr>
              <a:tr h="3645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张鑫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软件工程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面谈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童峻涛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童峻涛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4021516"/>
                  </a:ext>
                </a:extLst>
              </a:tr>
              <a:tr h="182798">
                <a:tc gridSpan="6"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访谈主要内容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760096"/>
                  </a:ext>
                </a:extLst>
              </a:tr>
              <a:tr h="809896"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个人背景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男，计算机学院学生，手机重度使用者，精通各种应用程序基本操作。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772087"/>
                  </a:ext>
                </a:extLst>
              </a:tr>
              <a:tr h="1688343"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调研记录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indent="266700" algn="l">
                        <a:tabLst>
                          <a:tab pos="2438400" algn="l"/>
                        </a:tabLst>
                      </a:pP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）若用户范围扩大应考虑用户适用范围</a:t>
                      </a:r>
                    </a:p>
                    <a:p>
                      <a:pPr indent="266700" algn="l">
                        <a:tabLst>
                          <a:tab pos="2438400" algn="l"/>
                        </a:tabLst>
                      </a:pP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）确定用户好友的判断以及关注的人与好友的联系</a:t>
                      </a:r>
                    </a:p>
                    <a:p>
                      <a:pPr indent="266700" algn="l">
                        <a:tabLst>
                          <a:tab pos="2438400" algn="l"/>
                        </a:tabLst>
                      </a:pP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）界面的设计要求精美、引人注目</a:t>
                      </a:r>
                    </a:p>
                    <a:p>
                      <a:pPr indent="266700" algn="l">
                        <a:tabLst>
                          <a:tab pos="2438400" algn="l"/>
                        </a:tabLst>
                      </a:pP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）确定动态的可见性的选择方式</a:t>
                      </a:r>
                    </a:p>
                    <a:p>
                      <a:pPr indent="266700" algn="l">
                        <a:tabLst>
                          <a:tab pos="2438400" algn="l"/>
                        </a:tabLst>
                      </a:pP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）确定人气值的计算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6413092"/>
                  </a:ext>
                </a:extLst>
              </a:tr>
              <a:tr h="365597">
                <a:tc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备注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1229357"/>
                  </a:ext>
                </a:extLst>
              </a:tr>
            </a:tbl>
          </a:graphicData>
        </a:graphic>
      </p:graphicFrame>
      <p:sp>
        <p:nvSpPr>
          <p:cNvPr id="19" name="文本框 18">
            <a:extLst>
              <a:ext uri="{FF2B5EF4-FFF2-40B4-BE49-F238E27FC236}">
                <a16:creationId xmlns:a16="http://schemas.microsoft.com/office/drawing/2014/main" id="{8D9F8F29-9C82-4FC5-82FE-2C74574B74F9}"/>
              </a:ext>
            </a:extLst>
          </p:cNvPr>
          <p:cNvSpPr txBox="1"/>
          <p:nvPr/>
        </p:nvSpPr>
        <p:spPr>
          <a:xfrm>
            <a:off x="6096000" y="773352"/>
            <a:ext cx="24726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16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）</a:t>
            </a: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与</a:t>
            </a:r>
            <a:r>
              <a:rPr lang="zh-CN" altLang="en-US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普遍</a:t>
            </a: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用户的沟通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4634320"/>
      </p:ext>
    </p:extLst>
  </p:cSld>
  <p:clrMapOvr>
    <a:masterClrMapping/>
  </p:clrMapOvr>
  <p:transition spd="slow" advClick="0" advTm="5000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F4C472-CFBC-4050-A1C1-4DFD8A8C04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7441673" y="2"/>
            <a:ext cx="4760987" cy="25908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5B921C-991E-4F0F-8BF8-64DD78DAC8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1" y="4307697"/>
            <a:ext cx="4760987" cy="2590805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37BDB71A-D409-4677-9668-4CCD3578A7CD}"/>
              </a:ext>
            </a:extLst>
          </p:cNvPr>
          <p:cNvGrpSpPr/>
          <p:nvPr/>
        </p:nvGrpSpPr>
        <p:grpSpPr>
          <a:xfrm>
            <a:off x="10660" y="2333633"/>
            <a:ext cx="12192000" cy="2344420"/>
            <a:chOff x="1" y="2324"/>
            <a:chExt cx="14400" cy="2769"/>
          </a:xfrm>
        </p:grpSpPr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81BEB6FA-799A-4CFE-9D1A-0591CA6CE96E}"/>
                </a:ext>
              </a:extLst>
            </p:cNvPr>
            <p:cNvSpPr/>
            <p:nvPr/>
          </p:nvSpPr>
          <p:spPr>
            <a:xfrm rot="16200000">
              <a:off x="8795" y="-533"/>
              <a:ext cx="2707" cy="8504"/>
            </a:xfrm>
            <a:prstGeom prst="trapezoid">
              <a:avLst>
                <a:gd name="adj" fmla="val 16935"/>
              </a:avLst>
            </a:prstGeom>
            <a:solidFill>
              <a:srgbClr val="1C5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梯形 9">
              <a:extLst>
                <a:ext uri="{FF2B5EF4-FFF2-40B4-BE49-F238E27FC236}">
                  <a16:creationId xmlns:a16="http://schemas.microsoft.com/office/drawing/2014/main" id="{ABEEC0FD-BE6A-4DFB-8815-BAB7DEE04D77}"/>
                </a:ext>
              </a:extLst>
            </p:cNvPr>
            <p:cNvSpPr/>
            <p:nvPr/>
          </p:nvSpPr>
          <p:spPr>
            <a:xfrm rot="5400000">
              <a:off x="1573" y="752"/>
              <a:ext cx="2769" cy="5914"/>
            </a:xfrm>
            <a:prstGeom prst="trapezoid">
              <a:avLst>
                <a:gd name="adj" fmla="val 17865"/>
              </a:avLst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文本框 2">
              <a:extLst>
                <a:ext uri="{FF2B5EF4-FFF2-40B4-BE49-F238E27FC236}">
                  <a16:creationId xmlns:a16="http://schemas.microsoft.com/office/drawing/2014/main" id="{E43EB106-9B29-46DD-B29B-1E4A77132BBF}"/>
                </a:ext>
              </a:extLst>
            </p:cNvPr>
            <p:cNvSpPr txBox="1"/>
            <p:nvPr/>
          </p:nvSpPr>
          <p:spPr>
            <a:xfrm>
              <a:off x="4204" y="3177"/>
              <a:ext cx="1031" cy="106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1C50A2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Part</a:t>
              </a:r>
              <a:r>
                <a:rPr lang="en-US" altLang="zh-CN" sz="5400" b="1" dirty="0">
                  <a:solidFill>
                    <a:srgbClr val="1C50A2"/>
                  </a:solidFill>
                  <a:latin typeface="Arial" panose="020B0604020202020204"/>
                  <a:ea typeface="微软雅黑" panose="020B0503020204020204" pitchFamily="34" charset="-122"/>
                </a:rPr>
                <a:t>4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95907F5-1DEE-41C7-9A8B-A4F8A857EF31}"/>
                </a:ext>
              </a:extLst>
            </p:cNvPr>
            <p:cNvSpPr/>
            <p:nvPr/>
          </p:nvSpPr>
          <p:spPr>
            <a:xfrm>
              <a:off x="6195" y="3280"/>
              <a:ext cx="2790" cy="736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设计分析</a:t>
              </a: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47AFB2A-1C77-451F-94E4-CA6AFA34B383}"/>
                </a:ext>
              </a:extLst>
            </p:cNvPr>
            <p:cNvGrpSpPr/>
            <p:nvPr/>
          </p:nvGrpSpPr>
          <p:grpSpPr>
            <a:xfrm>
              <a:off x="9198" y="2797"/>
              <a:ext cx="1854" cy="1578"/>
              <a:chOff x="5836844" y="1774525"/>
              <a:chExt cx="1176847" cy="1000987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67F812A4-0404-4640-B4E5-0D71609C36C8}"/>
                  </a:ext>
                </a:extLst>
              </p:cNvPr>
              <p:cNvGrpSpPr/>
              <p:nvPr/>
            </p:nvGrpSpPr>
            <p:grpSpPr>
              <a:xfrm>
                <a:off x="5836844" y="1774525"/>
                <a:ext cx="1042510" cy="735480"/>
                <a:chOff x="9137696" y="2649839"/>
                <a:chExt cx="1390013" cy="980638"/>
              </a:xfrm>
            </p:grpSpPr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807764BF-4ABE-47D9-A8EC-7828F450D73D}"/>
                    </a:ext>
                  </a:extLst>
                </p:cNvPr>
                <p:cNvSpPr/>
                <p:nvPr/>
              </p:nvSpPr>
              <p:spPr>
                <a:xfrm>
                  <a:off x="9140243" y="2649839"/>
                  <a:ext cx="184771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78B7D73D-2BD6-48B6-840B-BC94A0520097}"/>
                    </a:ext>
                  </a:extLst>
                </p:cNvPr>
                <p:cNvSpPr/>
                <p:nvPr/>
              </p:nvSpPr>
              <p:spPr>
                <a:xfrm>
                  <a:off x="9137696" y="2732955"/>
                  <a:ext cx="1340725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4</a:t>
                  </a:r>
                  <a:r>
                    <a:rPr kumimoji="0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-1 </a:t>
                  </a:r>
                  <a:r>
                    <a:rPr kumimoji="0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系统</a:t>
                  </a:r>
                  <a:r>
                    <a:rPr kumimoji="0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IPO</a:t>
                  </a:r>
                  <a:r>
                    <a:rPr kumimoji="0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图</a:t>
                  </a:r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6572D4D6-C34C-4DFE-82FC-A1B005E1D2D4}"/>
                    </a:ext>
                  </a:extLst>
                </p:cNvPr>
                <p:cNvSpPr/>
                <p:nvPr/>
              </p:nvSpPr>
              <p:spPr>
                <a:xfrm>
                  <a:off x="9137696" y="3322976"/>
                  <a:ext cx="1390013" cy="30750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1" lang="en-US" altLang="zh-CN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4</a:t>
                  </a:r>
                  <a:r>
                    <a:rPr kumimoji="1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-3 </a:t>
                  </a:r>
                  <a:r>
                    <a:rPr kumimoji="1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数据库设计</a:t>
                  </a: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7651CD5E-9EE6-4656-AC1F-F5BECB188D51}"/>
                  </a:ext>
                </a:extLst>
              </p:cNvPr>
              <p:cNvSpPr/>
              <p:nvPr/>
            </p:nvSpPr>
            <p:spPr>
              <a:xfrm>
                <a:off x="5836846" y="2544913"/>
                <a:ext cx="1176845" cy="2305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3429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dirty="0">
                    <a:solidFill>
                      <a:prstClr val="white"/>
                    </a:solidFill>
                    <a:latin typeface="Arial" panose="020B0604020202020204"/>
                    <a:ea typeface="微软雅黑" panose="020B0503020204020204" pitchFamily="34" charset="-122"/>
                  </a:rPr>
                  <a:t>4</a:t>
                </a:r>
                <a:r>
                  <a:rPr kumimoji="1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-4 </a:t>
                </a:r>
                <a:r>
                  <a:rPr kumimoji="1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关键算法设计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32E9392D-639E-429B-943A-A89F404027D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463" y="2655008"/>
            <a:ext cx="1663266" cy="1652689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33B2E34B-0EFA-47EC-B1D5-66BD13CB2C84}"/>
              </a:ext>
            </a:extLst>
          </p:cNvPr>
          <p:cNvSpPr/>
          <p:nvPr/>
        </p:nvSpPr>
        <p:spPr>
          <a:xfrm>
            <a:off x="7799343" y="3099850"/>
            <a:ext cx="1749197" cy="307777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4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-2 </a:t>
            </a:r>
            <a:r>
              <a:rPr lang="zh-CN" altLang="en-US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系统业务流程图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70998"/>
      </p:ext>
    </p:extLst>
  </p:cSld>
  <p:clrMapOvr>
    <a:masterClrMapping/>
  </p:clrMapOvr>
  <p:transition spd="slow" advClick="0" advTm="5000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4-1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系统</a:t>
            </a:r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IPO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图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图片 1">
            <a:extLst>
              <a:ext uri="{FF2B5EF4-FFF2-40B4-BE49-F238E27FC236}">
                <a16:creationId xmlns:a16="http://schemas.microsoft.com/office/drawing/2014/main" id="{68B63982-7120-4A1D-97D4-342783613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09" y="948322"/>
            <a:ext cx="5009687" cy="2352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57AB6924-AC00-4A0D-A341-3D55B0CFF6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109" y="330238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4" name="文本框 2">
            <a:extLst>
              <a:ext uri="{FF2B5EF4-FFF2-40B4-BE49-F238E27FC236}">
                <a16:creationId xmlns:a16="http://schemas.microsoft.com/office/drawing/2014/main" id="{D730DDFF-DA3A-4A6A-8053-4258158969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9190" y="3300854"/>
            <a:ext cx="4254663" cy="235253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indent="2667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系统：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用户管理子系统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作者：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刘书宇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日期：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2020.12.02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模块：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软件总系统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编号：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0.0.0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上层调用模块：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无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下层调用模块：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各个子系统模块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输入：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各位参与者的信息和操作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输出：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操作的完成情况和结果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处理：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在可允许范围内更新数据表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局部数据元素：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数据库中所有元素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注释：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无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054" name="图片 1">
            <a:extLst>
              <a:ext uri="{FF2B5EF4-FFF2-40B4-BE49-F238E27FC236}">
                <a16:creationId xmlns:a16="http://schemas.microsoft.com/office/drawing/2014/main" id="{48CF2704-BA5E-4B9C-A35E-099C5716F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4707" y="1038367"/>
            <a:ext cx="4487824" cy="2172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8">
            <a:extLst>
              <a:ext uri="{FF2B5EF4-FFF2-40B4-BE49-F238E27FC236}">
                <a16:creationId xmlns:a16="http://schemas.microsoft.com/office/drawing/2014/main" id="{67767F88-DE67-44D6-AB1A-4E5C46076C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6" name="文本框 2">
            <a:extLst>
              <a:ext uri="{FF2B5EF4-FFF2-40B4-BE49-F238E27FC236}">
                <a16:creationId xmlns:a16="http://schemas.microsoft.com/office/drawing/2014/main" id="{C79A5358-5C98-45B7-9D51-042FEA2BE9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119" y="3284630"/>
            <a:ext cx="4338395" cy="2381126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indent="2667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系统：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用户管理子系统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作者：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刘书宇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日期：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2020.11.26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模块：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登录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编号：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1.2.0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上层调用模块：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用户管理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下层调用模块：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无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输入：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操作内容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输出：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登录是否成功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处理：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用户信息表查询，核对密码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局部数据元素：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用户信息表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注释：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</a:rPr>
              <a:t>无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644181"/>
      </p:ext>
    </p:extLst>
  </p:cSld>
  <p:clrMapOvr>
    <a:masterClrMapping/>
  </p:clrMapOvr>
  <p:transition spd="slow" advClick="0" advTm="5000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7" y="206003"/>
            <a:ext cx="2190945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4-2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系统业务流程图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182200"/>
      </p:ext>
    </p:extLst>
  </p:cSld>
  <p:clrMapOvr>
    <a:masterClrMapping/>
  </p:clrMapOvr>
  <p:transition spd="slow" advClick="0" advTm="5000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4-3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数据库设计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2C5764C-98A4-4812-B7B4-859CC649523C}"/>
              </a:ext>
            </a:extLst>
          </p:cNvPr>
          <p:cNvSpPr txBox="1"/>
          <p:nvPr/>
        </p:nvSpPr>
        <p:spPr>
          <a:xfrm>
            <a:off x="7033421" y="3204079"/>
            <a:ext cx="1948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E-R</a:t>
            </a:r>
            <a:r>
              <a:rPr lang="zh-CN" altLang="en-US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图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A01F8FF-1F15-4C22-83C3-56C6E021334E}"/>
              </a:ext>
            </a:extLst>
          </p:cNvPr>
          <p:cNvSpPr txBox="1"/>
          <p:nvPr/>
        </p:nvSpPr>
        <p:spPr>
          <a:xfrm>
            <a:off x="7033420" y="6254548"/>
            <a:ext cx="1948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CDM</a:t>
            </a:r>
            <a:r>
              <a:rPr lang="zh-CN" altLang="en-US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概念模型</a:t>
            </a:r>
          </a:p>
        </p:txBody>
      </p:sp>
      <p:pic>
        <p:nvPicPr>
          <p:cNvPr id="1026" name="图片 6" descr="SE2020-G13-图15-E_R图">
            <a:extLst>
              <a:ext uri="{FF2B5EF4-FFF2-40B4-BE49-F238E27FC236}">
                <a16:creationId xmlns:a16="http://schemas.microsoft.com/office/drawing/2014/main" id="{FA49396F-AB52-481E-90FD-4EFE04F4E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3926" y="641067"/>
            <a:ext cx="4047049" cy="2517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图片 5" descr="1607566696(1)">
            <a:extLst>
              <a:ext uri="{FF2B5EF4-FFF2-40B4-BE49-F238E27FC236}">
                <a16:creationId xmlns:a16="http://schemas.microsoft.com/office/drawing/2014/main" id="{E9159455-42D3-4439-A81A-16B0AF02E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243" y="3481078"/>
            <a:ext cx="4566407" cy="2794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AFDBCAFD-923F-4786-AF03-79DE09976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526" y="1225526"/>
            <a:ext cx="3342564" cy="451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89272"/>
      </p:ext>
    </p:extLst>
  </p:cSld>
  <p:clrMapOvr>
    <a:masterClrMapping/>
  </p:clrMapOvr>
  <p:transition spd="slow" advClick="0" advTm="5000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4-4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关键算法设计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355C3F7-DDB2-4E27-96BC-0A7B9C1D4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636" y="922337"/>
            <a:ext cx="4162425" cy="50133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BADD183-35F9-49E6-BF5B-5567A88A6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531" y="886234"/>
            <a:ext cx="3590192" cy="430893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18798CF-4DAE-4B8D-A144-A0EE25A87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509" y="886234"/>
            <a:ext cx="3548893" cy="430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046273"/>
      </p:ext>
    </p:extLst>
  </p:cSld>
  <p:clrMapOvr>
    <a:masterClrMapping/>
  </p:clrMapOvr>
  <p:transition spd="slow" advClick="0" advTm="5000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4-4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关键算法设计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ED6DC940-8605-4C99-9752-E8A073BED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475" y="1123730"/>
            <a:ext cx="3072623" cy="431433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F0F6AB5-F3A8-488B-8315-9BCCBD868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399" y="910368"/>
            <a:ext cx="3506368" cy="219512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105D997E-782E-46AD-8A69-C169F816F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1398" y="3609060"/>
            <a:ext cx="3506368" cy="244082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F667B03-BBDC-4E64-8C2E-8ADFEE50532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766" y="1069520"/>
            <a:ext cx="4000392" cy="230527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F181CC1-1674-4B62-B232-CFE101C91B58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117" y="3429000"/>
            <a:ext cx="3163874" cy="2440822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0EC08673-F9A6-44D7-BDD8-89BD2FA1BDCD}"/>
              </a:ext>
            </a:extLst>
          </p:cNvPr>
          <p:cNvSpPr txBox="1"/>
          <p:nvPr/>
        </p:nvSpPr>
        <p:spPr>
          <a:xfrm>
            <a:off x="1264728" y="6153552"/>
            <a:ext cx="1948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用户信息模块</a:t>
            </a:r>
            <a:r>
              <a:rPr lang="en-US" altLang="zh-CN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PAD</a:t>
            </a:r>
            <a:r>
              <a:rPr lang="zh-CN" altLang="en-US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图</a:t>
            </a:r>
            <a:endParaRPr lang="en-US" altLang="zh-CN" sz="1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AC9249C-DBC3-4B28-A3CD-903DBFC98FA5}"/>
              </a:ext>
            </a:extLst>
          </p:cNvPr>
          <p:cNvSpPr txBox="1"/>
          <p:nvPr/>
        </p:nvSpPr>
        <p:spPr>
          <a:xfrm>
            <a:off x="4801670" y="6159543"/>
            <a:ext cx="1823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用户功能模块流程图</a:t>
            </a:r>
            <a:endParaRPr lang="en-US" altLang="zh-CN" sz="1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1CB99D9-B893-48D9-AEA1-E90356068A79}"/>
              </a:ext>
            </a:extLst>
          </p:cNvPr>
          <p:cNvSpPr txBox="1"/>
          <p:nvPr/>
        </p:nvSpPr>
        <p:spPr>
          <a:xfrm>
            <a:off x="8793257" y="6162038"/>
            <a:ext cx="1823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管理员系统管理</a:t>
            </a:r>
            <a:r>
              <a:rPr lang="en-US" altLang="zh-CN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N-S</a:t>
            </a:r>
            <a:r>
              <a:rPr lang="zh-CN" altLang="en-US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图</a:t>
            </a:r>
            <a:endParaRPr lang="en-US" altLang="zh-CN" sz="1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0096147"/>
      </p:ext>
    </p:extLst>
  </p:cSld>
  <p:clrMapOvr>
    <a:masterClrMapping/>
  </p:clrMapOvr>
  <p:transition spd="slow" advClick="0" advTm="5000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74389" y="647491"/>
            <a:ext cx="1527481" cy="1527480"/>
            <a:chOff x="1656683" y="172986"/>
            <a:chExt cx="1331936" cy="1331936"/>
          </a:xfrm>
        </p:grpSpPr>
        <p:sp>
          <p:nvSpPr>
            <p:cNvPr id="37" name="椭圆 36"/>
            <p:cNvSpPr/>
            <p:nvPr/>
          </p:nvSpPr>
          <p:spPr>
            <a:xfrm>
              <a:off x="1656683" y="172986"/>
              <a:ext cx="1331936" cy="1331936"/>
            </a:xfrm>
            <a:prstGeom prst="ellipse">
              <a:avLst/>
            </a:prstGeom>
            <a:solidFill>
              <a:srgbClr val="1C50A2"/>
            </a:solidFill>
            <a:ln w="165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38" name="TextBox 145"/>
            <p:cNvSpPr txBox="1"/>
            <p:nvPr/>
          </p:nvSpPr>
          <p:spPr>
            <a:xfrm>
              <a:off x="1675401" y="467234"/>
              <a:ext cx="11893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楷体" panose="02010600040101010101" pitchFamily="2" charset="-122"/>
                  <a:ea typeface="华文楷体" panose="02010600040101010101" pitchFamily="2" charset="-122"/>
                </a:rPr>
                <a:t>目录</a:t>
              </a:r>
            </a:p>
          </p:txBody>
        </p:sp>
        <p:sp>
          <p:nvSpPr>
            <p:cNvPr id="39" name="TextBox 146"/>
            <p:cNvSpPr txBox="1"/>
            <p:nvPr/>
          </p:nvSpPr>
          <p:spPr>
            <a:xfrm>
              <a:off x="1656683" y="937949"/>
              <a:ext cx="1263808" cy="228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楷体" panose="02010600040101010101" pitchFamily="2" charset="-122"/>
                  <a:ea typeface="华文楷体" panose="02010600040101010101" pitchFamily="2" charset="-122"/>
                </a:rPr>
                <a:t>CONTENTS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4" name="Freeform 5"/>
          <p:cNvSpPr/>
          <p:nvPr/>
        </p:nvSpPr>
        <p:spPr bwMode="auto">
          <a:xfrm>
            <a:off x="0" y="2888493"/>
            <a:ext cx="12182603" cy="1446240"/>
          </a:xfrm>
          <a:custGeom>
            <a:avLst/>
            <a:gdLst>
              <a:gd name="T0" fmla="*/ 0 w 2601"/>
              <a:gd name="T1" fmla="*/ 139 h 306"/>
              <a:gd name="T2" fmla="*/ 647 w 2601"/>
              <a:gd name="T3" fmla="*/ 304 h 306"/>
              <a:gd name="T4" fmla="*/ 1863 w 2601"/>
              <a:gd name="T5" fmla="*/ 11 h 306"/>
              <a:gd name="T6" fmla="*/ 2601 w 2601"/>
              <a:gd name="T7" fmla="*/ 2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01" h="306">
                <a:moveTo>
                  <a:pt x="0" y="139"/>
                </a:moveTo>
                <a:cubicBezTo>
                  <a:pt x="0" y="139"/>
                  <a:pt x="179" y="301"/>
                  <a:pt x="647" y="304"/>
                </a:cubicBezTo>
                <a:cubicBezTo>
                  <a:pt x="1090" y="306"/>
                  <a:pt x="1474" y="0"/>
                  <a:pt x="1863" y="11"/>
                </a:cubicBezTo>
                <a:cubicBezTo>
                  <a:pt x="2253" y="21"/>
                  <a:pt x="2601" y="259"/>
                  <a:pt x="2601" y="259"/>
                </a:cubicBezTo>
              </a:path>
            </a:pathLst>
          </a:custGeom>
          <a:noFill/>
          <a:ln w="22225" cap="flat">
            <a:solidFill>
              <a:srgbClr val="1C50A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>
            <a:defPPr>
              <a:defRPr lang="en-US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800277" y="4646456"/>
            <a:ext cx="1083924" cy="33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项目计划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6206692" y="2154907"/>
            <a:ext cx="2091082" cy="33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600" b="1" dirty="0">
                <a:solidFill>
                  <a:srgbClr val="1C50A2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设计分析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1C50A2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2253137" y="3255034"/>
            <a:ext cx="2067387" cy="33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可行性分析</a:t>
            </a:r>
          </a:p>
        </p:txBody>
      </p: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3980858" y="4405325"/>
            <a:ext cx="2698689" cy="33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需求分析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842530" y="3524026"/>
            <a:ext cx="999420" cy="1001113"/>
            <a:chOff x="3437020" y="1033173"/>
            <a:chExt cx="863676" cy="865577"/>
          </a:xfrm>
        </p:grpSpPr>
        <p:sp>
          <p:nvSpPr>
            <p:cNvPr id="35" name="椭圆 34"/>
            <p:cNvSpPr>
              <a:spLocks noChangeArrowheads="1"/>
            </p:cNvSpPr>
            <p:nvPr/>
          </p:nvSpPr>
          <p:spPr bwMode="auto">
            <a:xfrm>
              <a:off x="3437020" y="1033173"/>
              <a:ext cx="863676" cy="865577"/>
            </a:xfrm>
            <a:prstGeom prst="ellipse">
              <a:avLst/>
            </a:prstGeom>
            <a:solidFill>
              <a:srgbClr val="1C50A2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endParaRPr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3" cstate="screen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77061" y="1269490"/>
              <a:ext cx="383594" cy="392941"/>
            </a:xfrm>
            <a:prstGeom prst="rect">
              <a:avLst/>
            </a:prstGeom>
          </p:spPr>
        </p:pic>
      </p:grp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7932584" y="3656366"/>
            <a:ext cx="2650452" cy="33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实现与测试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2787121" y="3797347"/>
            <a:ext cx="999420" cy="1001113"/>
            <a:chOff x="3437020" y="2074814"/>
            <a:chExt cx="863676" cy="865577"/>
          </a:xfrm>
          <a:solidFill>
            <a:srgbClr val="1C50A2"/>
          </a:solidFill>
        </p:grpSpPr>
        <p:sp>
          <p:nvSpPr>
            <p:cNvPr id="33" name="椭圆 32"/>
            <p:cNvSpPr>
              <a:spLocks noChangeArrowheads="1"/>
            </p:cNvSpPr>
            <p:nvPr/>
          </p:nvSpPr>
          <p:spPr bwMode="auto">
            <a:xfrm>
              <a:off x="3437020" y="2074814"/>
              <a:ext cx="863676" cy="865577"/>
            </a:xfrm>
            <a:prstGeom prst="ellipse">
              <a:avLst/>
            </a:prstGeom>
            <a:grpFill/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endParaRPr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4" cstate="screen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09913" y="2331429"/>
              <a:ext cx="343966" cy="352346"/>
            </a:xfrm>
            <a:prstGeom prst="rect">
              <a:avLst/>
            </a:prstGeom>
            <a:grpFill/>
          </p:spPr>
        </p:pic>
      </p:grpSp>
      <p:sp>
        <p:nvSpPr>
          <p:cNvPr id="26" name="椭圆 25"/>
          <p:cNvSpPr>
            <a:spLocks noChangeArrowheads="1"/>
          </p:cNvSpPr>
          <p:nvPr/>
        </p:nvSpPr>
        <p:spPr bwMode="auto">
          <a:xfrm>
            <a:off x="4800316" y="3297637"/>
            <a:ext cx="999419" cy="999419"/>
          </a:xfrm>
          <a:prstGeom prst="ellipse">
            <a:avLst/>
          </a:prstGeom>
          <a:solidFill>
            <a:srgbClr val="1C50A2"/>
          </a:solidFill>
          <a:ln w="38100">
            <a:solidFill>
              <a:schemeClr val="bg1">
                <a:lumMod val="75000"/>
              </a:schemeClr>
            </a:solidFill>
            <a:miter lim="800000"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5068698" y="3574253"/>
            <a:ext cx="418411" cy="428311"/>
            <a:chOff x="9901116" y="2870043"/>
            <a:chExt cx="1094968" cy="1121283"/>
          </a:xfrm>
        </p:grpSpPr>
        <p:sp>
          <p:nvSpPr>
            <p:cNvPr id="28" name="Freeform 5"/>
            <p:cNvSpPr/>
            <p:nvPr/>
          </p:nvSpPr>
          <p:spPr bwMode="auto">
            <a:xfrm>
              <a:off x="10585466" y="2870043"/>
              <a:ext cx="234963" cy="800499"/>
            </a:xfrm>
            <a:custGeom>
              <a:avLst/>
              <a:gdLst>
                <a:gd name="T0" fmla="*/ 2 w 43"/>
                <a:gd name="T1" fmla="*/ 115 h 115"/>
                <a:gd name="T2" fmla="*/ 3 w 43"/>
                <a:gd name="T3" fmla="*/ 115 h 115"/>
                <a:gd name="T4" fmla="*/ 3 w 43"/>
                <a:gd name="T5" fmla="*/ 115 h 115"/>
                <a:gd name="T6" fmla="*/ 3 w 43"/>
                <a:gd name="T7" fmla="*/ 115 h 115"/>
                <a:gd name="T8" fmla="*/ 4 w 43"/>
                <a:gd name="T9" fmla="*/ 115 h 115"/>
                <a:gd name="T10" fmla="*/ 4 w 43"/>
                <a:gd name="T11" fmla="*/ 115 h 115"/>
                <a:gd name="T12" fmla="*/ 5 w 43"/>
                <a:gd name="T13" fmla="*/ 114 h 115"/>
                <a:gd name="T14" fmla="*/ 22 w 43"/>
                <a:gd name="T15" fmla="*/ 98 h 115"/>
                <a:gd name="T16" fmla="*/ 38 w 43"/>
                <a:gd name="T17" fmla="*/ 114 h 115"/>
                <a:gd name="T18" fmla="*/ 39 w 43"/>
                <a:gd name="T19" fmla="*/ 115 h 115"/>
                <a:gd name="T20" fmla="*/ 39 w 43"/>
                <a:gd name="T21" fmla="*/ 115 h 115"/>
                <a:gd name="T22" fmla="*/ 40 w 43"/>
                <a:gd name="T23" fmla="*/ 115 h 115"/>
                <a:gd name="T24" fmla="*/ 40 w 43"/>
                <a:gd name="T25" fmla="*/ 115 h 115"/>
                <a:gd name="T26" fmla="*/ 40 w 43"/>
                <a:gd name="T27" fmla="*/ 115 h 115"/>
                <a:gd name="T28" fmla="*/ 41 w 43"/>
                <a:gd name="T29" fmla="*/ 115 h 115"/>
                <a:gd name="T30" fmla="*/ 42 w 43"/>
                <a:gd name="T31" fmla="*/ 114 h 115"/>
                <a:gd name="T32" fmla="*/ 43 w 43"/>
                <a:gd name="T33" fmla="*/ 112 h 115"/>
                <a:gd name="T34" fmla="*/ 43 w 43"/>
                <a:gd name="T35" fmla="*/ 27 h 115"/>
                <a:gd name="T36" fmla="*/ 43 w 43"/>
                <a:gd name="T37" fmla="*/ 13 h 115"/>
                <a:gd name="T38" fmla="*/ 43 w 43"/>
                <a:gd name="T39" fmla="*/ 3 h 115"/>
                <a:gd name="T40" fmla="*/ 42 w 43"/>
                <a:gd name="T41" fmla="*/ 1 h 115"/>
                <a:gd name="T42" fmla="*/ 40 w 43"/>
                <a:gd name="T43" fmla="*/ 0 h 115"/>
                <a:gd name="T44" fmla="*/ 3 w 43"/>
                <a:gd name="T45" fmla="*/ 0 h 115"/>
                <a:gd name="T46" fmla="*/ 3 w 43"/>
                <a:gd name="T47" fmla="*/ 0 h 115"/>
                <a:gd name="T48" fmla="*/ 2 w 43"/>
                <a:gd name="T49" fmla="*/ 1 h 115"/>
                <a:gd name="T50" fmla="*/ 2 w 43"/>
                <a:gd name="T51" fmla="*/ 1 h 115"/>
                <a:gd name="T52" fmla="*/ 0 w 43"/>
                <a:gd name="T53" fmla="*/ 3 h 115"/>
                <a:gd name="T54" fmla="*/ 0 w 43"/>
                <a:gd name="T55" fmla="*/ 13 h 115"/>
                <a:gd name="T56" fmla="*/ 0 w 43"/>
                <a:gd name="T57" fmla="*/ 27 h 115"/>
                <a:gd name="T58" fmla="*/ 0 w 43"/>
                <a:gd name="T59" fmla="*/ 112 h 115"/>
                <a:gd name="T60" fmla="*/ 2 w 43"/>
                <a:gd name="T61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3" h="115">
                  <a:moveTo>
                    <a:pt x="2" y="115"/>
                  </a:moveTo>
                  <a:cubicBezTo>
                    <a:pt x="2" y="115"/>
                    <a:pt x="2" y="115"/>
                    <a:pt x="3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5"/>
                    <a:pt x="4" y="115"/>
                    <a:pt x="4" y="115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4" y="115"/>
                    <a:pt x="5" y="114"/>
                    <a:pt x="5" y="114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38" y="114"/>
                    <a:pt x="38" y="114"/>
                    <a:pt x="38" y="114"/>
                  </a:cubicBezTo>
                  <a:cubicBezTo>
                    <a:pt x="38" y="114"/>
                    <a:pt x="39" y="115"/>
                    <a:pt x="39" y="115"/>
                  </a:cubicBezTo>
                  <a:cubicBezTo>
                    <a:pt x="39" y="115"/>
                    <a:pt x="39" y="115"/>
                    <a:pt x="39" y="115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41" y="115"/>
                    <a:pt x="41" y="115"/>
                    <a:pt x="41" y="115"/>
                  </a:cubicBezTo>
                  <a:cubicBezTo>
                    <a:pt x="42" y="115"/>
                    <a:pt x="42" y="114"/>
                    <a:pt x="42" y="114"/>
                  </a:cubicBezTo>
                  <a:cubicBezTo>
                    <a:pt x="43" y="114"/>
                    <a:pt x="43" y="113"/>
                    <a:pt x="43" y="112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2"/>
                    <a:pt x="42" y="1"/>
                  </a:cubicBezTo>
                  <a:cubicBezTo>
                    <a:pt x="42" y="1"/>
                    <a:pt x="41" y="0"/>
                    <a:pt x="4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3"/>
                    <a:pt x="1" y="114"/>
                    <a:pt x="2" y="11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9" name="Freeform 6"/>
            <p:cNvSpPr/>
            <p:nvPr/>
          </p:nvSpPr>
          <p:spPr bwMode="auto">
            <a:xfrm>
              <a:off x="10044830" y="3280407"/>
              <a:ext cx="289711" cy="34679"/>
            </a:xfrm>
            <a:custGeom>
              <a:avLst/>
              <a:gdLst>
                <a:gd name="T0" fmla="*/ 0 w 53"/>
                <a:gd name="T1" fmla="*/ 3 h 5"/>
                <a:gd name="T2" fmla="*/ 3 w 53"/>
                <a:gd name="T3" fmla="*/ 5 h 5"/>
                <a:gd name="T4" fmla="*/ 50 w 53"/>
                <a:gd name="T5" fmla="*/ 5 h 5"/>
                <a:gd name="T6" fmla="*/ 53 w 53"/>
                <a:gd name="T7" fmla="*/ 3 h 5"/>
                <a:gd name="T8" fmla="*/ 50 w 53"/>
                <a:gd name="T9" fmla="*/ 0 h 5"/>
                <a:gd name="T10" fmla="*/ 3 w 53"/>
                <a:gd name="T11" fmla="*/ 0 h 5"/>
                <a:gd name="T12" fmla="*/ 0 w 53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5">
                  <a:moveTo>
                    <a:pt x="0" y="3"/>
                  </a:moveTo>
                  <a:cubicBezTo>
                    <a:pt x="0" y="4"/>
                    <a:pt x="2" y="5"/>
                    <a:pt x="3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2" y="5"/>
                    <a:pt x="53" y="4"/>
                    <a:pt x="53" y="3"/>
                  </a:cubicBezTo>
                  <a:cubicBezTo>
                    <a:pt x="53" y="1"/>
                    <a:pt x="52" y="0"/>
                    <a:pt x="5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30" name="Freeform 7"/>
            <p:cNvSpPr/>
            <p:nvPr/>
          </p:nvSpPr>
          <p:spPr bwMode="auto">
            <a:xfrm>
              <a:off x="10044830" y="3442241"/>
              <a:ext cx="289711" cy="34679"/>
            </a:xfrm>
            <a:custGeom>
              <a:avLst/>
              <a:gdLst>
                <a:gd name="T0" fmla="*/ 50 w 53"/>
                <a:gd name="T1" fmla="*/ 0 h 5"/>
                <a:gd name="T2" fmla="*/ 3 w 53"/>
                <a:gd name="T3" fmla="*/ 0 h 5"/>
                <a:gd name="T4" fmla="*/ 0 w 53"/>
                <a:gd name="T5" fmla="*/ 2 h 5"/>
                <a:gd name="T6" fmla="*/ 3 w 53"/>
                <a:gd name="T7" fmla="*/ 5 h 5"/>
                <a:gd name="T8" fmla="*/ 50 w 53"/>
                <a:gd name="T9" fmla="*/ 5 h 5"/>
                <a:gd name="T10" fmla="*/ 53 w 53"/>
                <a:gd name="T11" fmla="*/ 2 h 5"/>
                <a:gd name="T12" fmla="*/ 50 w 53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5">
                  <a:moveTo>
                    <a:pt x="5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4"/>
                    <a:pt x="2" y="5"/>
                    <a:pt x="3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2" y="5"/>
                    <a:pt x="53" y="4"/>
                    <a:pt x="53" y="2"/>
                  </a:cubicBezTo>
                  <a:cubicBezTo>
                    <a:pt x="53" y="1"/>
                    <a:pt x="52" y="0"/>
                    <a:pt x="50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31" name="Freeform 8"/>
            <p:cNvSpPr/>
            <p:nvPr/>
          </p:nvSpPr>
          <p:spPr bwMode="auto">
            <a:xfrm>
              <a:off x="10044830" y="3601186"/>
              <a:ext cx="289711" cy="34679"/>
            </a:xfrm>
            <a:custGeom>
              <a:avLst/>
              <a:gdLst>
                <a:gd name="T0" fmla="*/ 50 w 53"/>
                <a:gd name="T1" fmla="*/ 0 h 5"/>
                <a:gd name="T2" fmla="*/ 3 w 53"/>
                <a:gd name="T3" fmla="*/ 0 h 5"/>
                <a:gd name="T4" fmla="*/ 0 w 53"/>
                <a:gd name="T5" fmla="*/ 2 h 5"/>
                <a:gd name="T6" fmla="*/ 3 w 53"/>
                <a:gd name="T7" fmla="*/ 5 h 5"/>
                <a:gd name="T8" fmla="*/ 50 w 53"/>
                <a:gd name="T9" fmla="*/ 5 h 5"/>
                <a:gd name="T10" fmla="*/ 53 w 53"/>
                <a:gd name="T11" fmla="*/ 2 h 5"/>
                <a:gd name="T12" fmla="*/ 50 w 53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5">
                  <a:moveTo>
                    <a:pt x="5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4"/>
                    <a:pt x="2" y="5"/>
                    <a:pt x="3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2" y="5"/>
                    <a:pt x="53" y="4"/>
                    <a:pt x="53" y="2"/>
                  </a:cubicBezTo>
                  <a:cubicBezTo>
                    <a:pt x="53" y="1"/>
                    <a:pt x="52" y="0"/>
                    <a:pt x="50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32" name="Freeform 9"/>
            <p:cNvSpPr>
              <a:spLocks noEditPoints="1"/>
            </p:cNvSpPr>
            <p:nvPr/>
          </p:nvSpPr>
          <p:spPr bwMode="auto">
            <a:xfrm>
              <a:off x="9901116" y="2953853"/>
              <a:ext cx="1094968" cy="1037473"/>
            </a:xfrm>
            <a:custGeom>
              <a:avLst/>
              <a:gdLst>
                <a:gd name="T0" fmla="*/ 177 w 200"/>
                <a:gd name="T1" fmla="*/ 3 h 149"/>
                <a:gd name="T2" fmla="*/ 177 w 200"/>
                <a:gd name="T3" fmla="*/ 17 h 149"/>
                <a:gd name="T4" fmla="*/ 186 w 200"/>
                <a:gd name="T5" fmla="*/ 21 h 149"/>
                <a:gd name="T6" fmla="*/ 186 w 200"/>
                <a:gd name="T7" fmla="*/ 134 h 149"/>
                <a:gd name="T8" fmla="*/ 107 w 200"/>
                <a:gd name="T9" fmla="*/ 134 h 149"/>
                <a:gd name="T10" fmla="*/ 107 w 200"/>
                <a:gd name="T11" fmla="*/ 21 h 149"/>
                <a:gd name="T12" fmla="*/ 117 w 200"/>
                <a:gd name="T13" fmla="*/ 17 h 149"/>
                <a:gd name="T14" fmla="*/ 117 w 200"/>
                <a:gd name="T15" fmla="*/ 3 h 149"/>
                <a:gd name="T16" fmla="*/ 100 w 200"/>
                <a:gd name="T17" fmla="*/ 9 h 149"/>
                <a:gd name="T18" fmla="*/ 53 w 200"/>
                <a:gd name="T19" fmla="*/ 0 h 149"/>
                <a:gd name="T20" fmla="*/ 0 w 200"/>
                <a:gd name="T21" fmla="*/ 20 h 149"/>
                <a:gd name="T22" fmla="*/ 0 w 200"/>
                <a:gd name="T23" fmla="*/ 142 h 149"/>
                <a:gd name="T24" fmla="*/ 2 w 200"/>
                <a:gd name="T25" fmla="*/ 147 h 149"/>
                <a:gd name="T26" fmla="*/ 8 w 200"/>
                <a:gd name="T27" fmla="*/ 149 h 149"/>
                <a:gd name="T28" fmla="*/ 53 w 200"/>
                <a:gd name="T29" fmla="*/ 145 h 149"/>
                <a:gd name="T30" fmla="*/ 99 w 200"/>
                <a:gd name="T31" fmla="*/ 149 h 149"/>
                <a:gd name="T32" fmla="*/ 99 w 200"/>
                <a:gd name="T33" fmla="*/ 149 h 149"/>
                <a:gd name="T34" fmla="*/ 100 w 200"/>
                <a:gd name="T35" fmla="*/ 149 h 149"/>
                <a:gd name="T36" fmla="*/ 100 w 200"/>
                <a:gd name="T37" fmla="*/ 149 h 149"/>
                <a:gd name="T38" fmla="*/ 101 w 200"/>
                <a:gd name="T39" fmla="*/ 149 h 149"/>
                <a:gd name="T40" fmla="*/ 101 w 200"/>
                <a:gd name="T41" fmla="*/ 149 h 149"/>
                <a:gd name="T42" fmla="*/ 146 w 200"/>
                <a:gd name="T43" fmla="*/ 145 h 149"/>
                <a:gd name="T44" fmla="*/ 192 w 200"/>
                <a:gd name="T45" fmla="*/ 149 h 149"/>
                <a:gd name="T46" fmla="*/ 193 w 200"/>
                <a:gd name="T47" fmla="*/ 149 h 149"/>
                <a:gd name="T48" fmla="*/ 197 w 200"/>
                <a:gd name="T49" fmla="*/ 147 h 149"/>
                <a:gd name="T50" fmla="*/ 200 w 200"/>
                <a:gd name="T51" fmla="*/ 142 h 149"/>
                <a:gd name="T52" fmla="*/ 200 w 200"/>
                <a:gd name="T53" fmla="*/ 20 h 149"/>
                <a:gd name="T54" fmla="*/ 177 w 200"/>
                <a:gd name="T55" fmla="*/ 3 h 149"/>
                <a:gd name="T56" fmla="*/ 93 w 200"/>
                <a:gd name="T57" fmla="*/ 134 h 149"/>
                <a:gd name="T58" fmla="*/ 53 w 200"/>
                <a:gd name="T59" fmla="*/ 131 h 149"/>
                <a:gd name="T60" fmla="*/ 14 w 200"/>
                <a:gd name="T61" fmla="*/ 134 h 149"/>
                <a:gd name="T62" fmla="*/ 14 w 200"/>
                <a:gd name="T63" fmla="*/ 21 h 149"/>
                <a:gd name="T64" fmla="*/ 53 w 200"/>
                <a:gd name="T65" fmla="*/ 14 h 149"/>
                <a:gd name="T66" fmla="*/ 93 w 200"/>
                <a:gd name="T67" fmla="*/ 21 h 149"/>
                <a:gd name="T68" fmla="*/ 93 w 200"/>
                <a:gd name="T69" fmla="*/ 13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0" h="149">
                  <a:moveTo>
                    <a:pt x="177" y="3"/>
                  </a:moveTo>
                  <a:cubicBezTo>
                    <a:pt x="177" y="17"/>
                    <a:pt x="177" y="17"/>
                    <a:pt x="177" y="17"/>
                  </a:cubicBezTo>
                  <a:cubicBezTo>
                    <a:pt x="181" y="18"/>
                    <a:pt x="185" y="20"/>
                    <a:pt x="186" y="21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161" y="130"/>
                    <a:pt x="131" y="130"/>
                    <a:pt x="107" y="134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0"/>
                    <a:pt x="111" y="18"/>
                    <a:pt x="117" y="17"/>
                  </a:cubicBezTo>
                  <a:cubicBezTo>
                    <a:pt x="117" y="3"/>
                    <a:pt x="117" y="3"/>
                    <a:pt x="117" y="3"/>
                  </a:cubicBezTo>
                  <a:cubicBezTo>
                    <a:pt x="110" y="4"/>
                    <a:pt x="104" y="6"/>
                    <a:pt x="100" y="9"/>
                  </a:cubicBezTo>
                  <a:cubicBezTo>
                    <a:pt x="90" y="2"/>
                    <a:pt x="70" y="0"/>
                    <a:pt x="53" y="0"/>
                  </a:cubicBezTo>
                  <a:cubicBezTo>
                    <a:pt x="29" y="0"/>
                    <a:pt x="0" y="5"/>
                    <a:pt x="0" y="2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4"/>
                    <a:pt x="1" y="146"/>
                    <a:pt x="2" y="147"/>
                  </a:cubicBezTo>
                  <a:cubicBezTo>
                    <a:pt x="4" y="148"/>
                    <a:pt x="6" y="149"/>
                    <a:pt x="8" y="149"/>
                  </a:cubicBezTo>
                  <a:cubicBezTo>
                    <a:pt x="22" y="146"/>
                    <a:pt x="37" y="145"/>
                    <a:pt x="53" y="145"/>
                  </a:cubicBezTo>
                  <a:cubicBezTo>
                    <a:pt x="69" y="145"/>
                    <a:pt x="85" y="146"/>
                    <a:pt x="99" y="149"/>
                  </a:cubicBezTo>
                  <a:cubicBezTo>
                    <a:pt x="99" y="149"/>
                    <a:pt x="99" y="149"/>
                    <a:pt x="99" y="149"/>
                  </a:cubicBezTo>
                  <a:cubicBezTo>
                    <a:pt x="99" y="149"/>
                    <a:pt x="99" y="149"/>
                    <a:pt x="100" y="149"/>
                  </a:cubicBezTo>
                  <a:cubicBezTo>
                    <a:pt x="100" y="149"/>
                    <a:pt x="100" y="149"/>
                    <a:pt x="100" y="149"/>
                  </a:cubicBezTo>
                  <a:cubicBezTo>
                    <a:pt x="100" y="149"/>
                    <a:pt x="100" y="149"/>
                    <a:pt x="101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15" y="146"/>
                    <a:pt x="130" y="145"/>
                    <a:pt x="146" y="145"/>
                  </a:cubicBezTo>
                  <a:cubicBezTo>
                    <a:pt x="162" y="145"/>
                    <a:pt x="178" y="146"/>
                    <a:pt x="192" y="149"/>
                  </a:cubicBezTo>
                  <a:cubicBezTo>
                    <a:pt x="192" y="149"/>
                    <a:pt x="192" y="149"/>
                    <a:pt x="193" y="149"/>
                  </a:cubicBezTo>
                  <a:cubicBezTo>
                    <a:pt x="194" y="149"/>
                    <a:pt x="196" y="148"/>
                    <a:pt x="197" y="147"/>
                  </a:cubicBezTo>
                  <a:cubicBezTo>
                    <a:pt x="199" y="146"/>
                    <a:pt x="200" y="144"/>
                    <a:pt x="200" y="142"/>
                  </a:cubicBezTo>
                  <a:cubicBezTo>
                    <a:pt x="200" y="20"/>
                    <a:pt x="200" y="20"/>
                    <a:pt x="200" y="20"/>
                  </a:cubicBezTo>
                  <a:cubicBezTo>
                    <a:pt x="200" y="11"/>
                    <a:pt x="190" y="6"/>
                    <a:pt x="177" y="3"/>
                  </a:cubicBezTo>
                  <a:close/>
                  <a:moveTo>
                    <a:pt x="93" y="134"/>
                  </a:moveTo>
                  <a:cubicBezTo>
                    <a:pt x="80" y="132"/>
                    <a:pt x="67" y="131"/>
                    <a:pt x="53" y="131"/>
                  </a:cubicBezTo>
                  <a:cubicBezTo>
                    <a:pt x="40" y="131"/>
                    <a:pt x="26" y="132"/>
                    <a:pt x="14" y="134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6" y="18"/>
                    <a:pt x="30" y="14"/>
                    <a:pt x="53" y="14"/>
                  </a:cubicBezTo>
                  <a:cubicBezTo>
                    <a:pt x="76" y="14"/>
                    <a:pt x="90" y="18"/>
                    <a:pt x="93" y="21"/>
                  </a:cubicBezTo>
                  <a:lnTo>
                    <a:pt x="93" y="1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7" name="椭圆 16"/>
          <p:cNvSpPr>
            <a:spLocks noChangeArrowheads="1"/>
          </p:cNvSpPr>
          <p:nvPr/>
        </p:nvSpPr>
        <p:spPr bwMode="auto">
          <a:xfrm>
            <a:off x="6752524" y="2628409"/>
            <a:ext cx="999420" cy="1001112"/>
          </a:xfrm>
          <a:prstGeom prst="ellipse">
            <a:avLst/>
          </a:prstGeom>
          <a:solidFill>
            <a:srgbClr val="1C50A2"/>
          </a:solidFill>
          <a:ln w="38100">
            <a:solidFill>
              <a:schemeClr val="bg1">
                <a:lumMod val="75000"/>
              </a:schemeClr>
            </a:solidFill>
            <a:miter lim="800000"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grpSp>
        <p:nvGrpSpPr>
          <p:cNvPr id="18" name="Group 4"/>
          <p:cNvGrpSpPr>
            <a:grpSpLocks noChangeAspect="1"/>
          </p:cNvGrpSpPr>
          <p:nvPr/>
        </p:nvGrpSpPr>
        <p:grpSpPr bwMode="auto">
          <a:xfrm>
            <a:off x="7063484" y="2886842"/>
            <a:ext cx="377499" cy="458013"/>
            <a:chOff x="2694" y="1931"/>
            <a:chExt cx="374" cy="454"/>
          </a:xfrm>
          <a:solidFill>
            <a:schemeClr val="bg1"/>
          </a:solidFill>
        </p:grpSpPr>
        <p:sp>
          <p:nvSpPr>
            <p:cNvPr id="19" name="Freeform 5"/>
            <p:cNvSpPr>
              <a:spLocks noEditPoints="1"/>
            </p:cNvSpPr>
            <p:nvPr/>
          </p:nvSpPr>
          <p:spPr bwMode="auto">
            <a:xfrm>
              <a:off x="2694" y="1931"/>
              <a:ext cx="374" cy="454"/>
            </a:xfrm>
            <a:custGeom>
              <a:avLst/>
              <a:gdLst>
                <a:gd name="T0" fmla="*/ 127 w 155"/>
                <a:gd name="T1" fmla="*/ 7 h 189"/>
                <a:gd name="T2" fmla="*/ 124 w 155"/>
                <a:gd name="T3" fmla="*/ 0 h 189"/>
                <a:gd name="T4" fmla="*/ 122 w 155"/>
                <a:gd name="T5" fmla="*/ 7 h 189"/>
                <a:gd name="T6" fmla="*/ 96 w 155"/>
                <a:gd name="T7" fmla="*/ 3 h 189"/>
                <a:gd name="T8" fmla="*/ 90 w 155"/>
                <a:gd name="T9" fmla="*/ 3 h 189"/>
                <a:gd name="T10" fmla="*/ 64 w 155"/>
                <a:gd name="T11" fmla="*/ 7 h 189"/>
                <a:gd name="T12" fmla="*/ 62 w 155"/>
                <a:gd name="T13" fmla="*/ 0 h 189"/>
                <a:gd name="T14" fmla="*/ 59 w 155"/>
                <a:gd name="T15" fmla="*/ 7 h 189"/>
                <a:gd name="T16" fmla="*/ 33 w 155"/>
                <a:gd name="T17" fmla="*/ 3 h 189"/>
                <a:gd name="T18" fmla="*/ 27 w 155"/>
                <a:gd name="T19" fmla="*/ 3 h 189"/>
                <a:gd name="T20" fmla="*/ 7 w 155"/>
                <a:gd name="T21" fmla="*/ 7 h 189"/>
                <a:gd name="T22" fmla="*/ 0 w 155"/>
                <a:gd name="T23" fmla="*/ 182 h 189"/>
                <a:gd name="T24" fmla="*/ 148 w 155"/>
                <a:gd name="T25" fmla="*/ 189 h 189"/>
                <a:gd name="T26" fmla="*/ 155 w 155"/>
                <a:gd name="T27" fmla="*/ 13 h 189"/>
                <a:gd name="T28" fmla="*/ 124 w 155"/>
                <a:gd name="T29" fmla="*/ 40 h 189"/>
                <a:gd name="T30" fmla="*/ 127 w 155"/>
                <a:gd name="T31" fmla="*/ 31 h 189"/>
                <a:gd name="T32" fmla="*/ 124 w 155"/>
                <a:gd name="T33" fmla="*/ 44 h 189"/>
                <a:gd name="T34" fmla="*/ 122 w 155"/>
                <a:gd name="T35" fmla="*/ 31 h 189"/>
                <a:gd name="T36" fmla="*/ 124 w 155"/>
                <a:gd name="T37" fmla="*/ 40 h 189"/>
                <a:gd name="T38" fmla="*/ 96 w 155"/>
                <a:gd name="T39" fmla="*/ 37 h 189"/>
                <a:gd name="T40" fmla="*/ 100 w 155"/>
                <a:gd name="T41" fmla="*/ 37 h 189"/>
                <a:gd name="T42" fmla="*/ 86 w 155"/>
                <a:gd name="T43" fmla="*/ 37 h 189"/>
                <a:gd name="T44" fmla="*/ 90 w 155"/>
                <a:gd name="T45" fmla="*/ 37 h 189"/>
                <a:gd name="T46" fmla="*/ 62 w 155"/>
                <a:gd name="T47" fmla="*/ 40 h 189"/>
                <a:gd name="T48" fmla="*/ 64 w 155"/>
                <a:gd name="T49" fmla="*/ 31 h 189"/>
                <a:gd name="T50" fmla="*/ 62 w 155"/>
                <a:gd name="T51" fmla="*/ 44 h 189"/>
                <a:gd name="T52" fmla="*/ 59 w 155"/>
                <a:gd name="T53" fmla="*/ 31 h 189"/>
                <a:gd name="T54" fmla="*/ 62 w 155"/>
                <a:gd name="T55" fmla="*/ 40 h 189"/>
                <a:gd name="T56" fmla="*/ 33 w 155"/>
                <a:gd name="T57" fmla="*/ 37 h 189"/>
                <a:gd name="T58" fmla="*/ 37 w 155"/>
                <a:gd name="T59" fmla="*/ 37 h 189"/>
                <a:gd name="T60" fmla="*/ 23 w 155"/>
                <a:gd name="T61" fmla="*/ 37 h 189"/>
                <a:gd name="T62" fmla="*/ 27 w 155"/>
                <a:gd name="T63" fmla="*/ 37 h 189"/>
                <a:gd name="T64" fmla="*/ 141 w 155"/>
                <a:gd name="T65" fmla="*/ 175 h 189"/>
                <a:gd name="T66" fmla="*/ 14 w 155"/>
                <a:gd name="T67" fmla="*/ 20 h 189"/>
                <a:gd name="T68" fmla="*/ 27 w 155"/>
                <a:gd name="T69" fmla="*/ 25 h 189"/>
                <a:gd name="T70" fmla="*/ 30 w 155"/>
                <a:gd name="T71" fmla="*/ 50 h 189"/>
                <a:gd name="T72" fmla="*/ 33 w 155"/>
                <a:gd name="T73" fmla="*/ 25 h 189"/>
                <a:gd name="T74" fmla="*/ 59 w 155"/>
                <a:gd name="T75" fmla="*/ 20 h 189"/>
                <a:gd name="T76" fmla="*/ 49 w 155"/>
                <a:gd name="T77" fmla="*/ 37 h 189"/>
                <a:gd name="T78" fmla="*/ 74 w 155"/>
                <a:gd name="T79" fmla="*/ 37 h 189"/>
                <a:gd name="T80" fmla="*/ 64 w 155"/>
                <a:gd name="T81" fmla="*/ 20 h 189"/>
                <a:gd name="T82" fmla="*/ 90 w 155"/>
                <a:gd name="T83" fmla="*/ 25 h 189"/>
                <a:gd name="T84" fmla="*/ 93 w 155"/>
                <a:gd name="T85" fmla="*/ 50 h 189"/>
                <a:gd name="T86" fmla="*/ 96 w 155"/>
                <a:gd name="T87" fmla="*/ 25 h 189"/>
                <a:gd name="T88" fmla="*/ 122 w 155"/>
                <a:gd name="T89" fmla="*/ 20 h 189"/>
                <a:gd name="T90" fmla="*/ 112 w 155"/>
                <a:gd name="T91" fmla="*/ 37 h 189"/>
                <a:gd name="T92" fmla="*/ 137 w 155"/>
                <a:gd name="T93" fmla="*/ 37 h 189"/>
                <a:gd name="T94" fmla="*/ 127 w 155"/>
                <a:gd name="T95" fmla="*/ 20 h 189"/>
                <a:gd name="T96" fmla="*/ 141 w 155"/>
                <a:gd name="T97" fmla="*/ 175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5" h="189">
                  <a:moveTo>
                    <a:pt x="148" y="7"/>
                  </a:moveTo>
                  <a:cubicBezTo>
                    <a:pt x="127" y="7"/>
                    <a:pt x="127" y="7"/>
                    <a:pt x="127" y="7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1"/>
                    <a:pt x="126" y="0"/>
                    <a:pt x="124" y="0"/>
                  </a:cubicBezTo>
                  <a:cubicBezTo>
                    <a:pt x="123" y="0"/>
                    <a:pt x="122" y="1"/>
                    <a:pt x="122" y="3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1"/>
                    <a:pt x="94" y="0"/>
                    <a:pt x="93" y="0"/>
                  </a:cubicBezTo>
                  <a:cubicBezTo>
                    <a:pt x="91" y="0"/>
                    <a:pt x="90" y="1"/>
                    <a:pt x="90" y="3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2" y="0"/>
                  </a:cubicBezTo>
                  <a:cubicBezTo>
                    <a:pt x="60" y="0"/>
                    <a:pt x="59" y="1"/>
                    <a:pt x="59" y="3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1"/>
                    <a:pt x="32" y="0"/>
                    <a:pt x="30" y="0"/>
                  </a:cubicBezTo>
                  <a:cubicBezTo>
                    <a:pt x="29" y="0"/>
                    <a:pt x="27" y="1"/>
                    <a:pt x="27" y="3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3" y="7"/>
                    <a:pt x="0" y="10"/>
                    <a:pt x="0" y="13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6"/>
                    <a:pt x="3" y="189"/>
                    <a:pt x="7" y="189"/>
                  </a:cubicBezTo>
                  <a:cubicBezTo>
                    <a:pt x="148" y="189"/>
                    <a:pt x="148" y="189"/>
                    <a:pt x="148" y="189"/>
                  </a:cubicBezTo>
                  <a:cubicBezTo>
                    <a:pt x="152" y="189"/>
                    <a:pt x="155" y="186"/>
                    <a:pt x="155" y="182"/>
                  </a:cubicBezTo>
                  <a:cubicBezTo>
                    <a:pt x="155" y="13"/>
                    <a:pt x="155" y="13"/>
                    <a:pt x="155" y="13"/>
                  </a:cubicBezTo>
                  <a:cubicBezTo>
                    <a:pt x="155" y="10"/>
                    <a:pt x="152" y="7"/>
                    <a:pt x="148" y="7"/>
                  </a:cubicBezTo>
                  <a:close/>
                  <a:moveTo>
                    <a:pt x="124" y="40"/>
                  </a:moveTo>
                  <a:cubicBezTo>
                    <a:pt x="126" y="40"/>
                    <a:pt x="127" y="39"/>
                    <a:pt x="127" y="37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30" y="32"/>
                    <a:pt x="131" y="35"/>
                    <a:pt x="131" y="37"/>
                  </a:cubicBezTo>
                  <a:cubicBezTo>
                    <a:pt x="131" y="41"/>
                    <a:pt x="128" y="44"/>
                    <a:pt x="124" y="44"/>
                  </a:cubicBezTo>
                  <a:cubicBezTo>
                    <a:pt x="120" y="44"/>
                    <a:pt x="117" y="41"/>
                    <a:pt x="117" y="37"/>
                  </a:cubicBezTo>
                  <a:cubicBezTo>
                    <a:pt x="117" y="34"/>
                    <a:pt x="119" y="32"/>
                    <a:pt x="122" y="31"/>
                  </a:cubicBezTo>
                  <a:cubicBezTo>
                    <a:pt x="122" y="37"/>
                    <a:pt x="122" y="37"/>
                    <a:pt x="122" y="37"/>
                  </a:cubicBezTo>
                  <a:cubicBezTo>
                    <a:pt x="122" y="39"/>
                    <a:pt x="123" y="40"/>
                    <a:pt x="124" y="40"/>
                  </a:cubicBezTo>
                  <a:close/>
                  <a:moveTo>
                    <a:pt x="93" y="40"/>
                  </a:moveTo>
                  <a:cubicBezTo>
                    <a:pt x="94" y="40"/>
                    <a:pt x="96" y="39"/>
                    <a:pt x="96" y="3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8" y="32"/>
                    <a:pt x="100" y="35"/>
                    <a:pt x="100" y="37"/>
                  </a:cubicBezTo>
                  <a:cubicBezTo>
                    <a:pt x="100" y="41"/>
                    <a:pt x="97" y="44"/>
                    <a:pt x="93" y="44"/>
                  </a:cubicBezTo>
                  <a:cubicBezTo>
                    <a:pt x="89" y="44"/>
                    <a:pt x="86" y="41"/>
                    <a:pt x="86" y="37"/>
                  </a:cubicBezTo>
                  <a:cubicBezTo>
                    <a:pt x="86" y="34"/>
                    <a:pt x="88" y="32"/>
                    <a:pt x="90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9"/>
                    <a:pt x="91" y="40"/>
                    <a:pt x="93" y="40"/>
                  </a:cubicBezTo>
                  <a:close/>
                  <a:moveTo>
                    <a:pt x="62" y="40"/>
                  </a:moveTo>
                  <a:cubicBezTo>
                    <a:pt x="63" y="40"/>
                    <a:pt x="64" y="39"/>
                    <a:pt x="64" y="37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7" y="32"/>
                    <a:pt x="69" y="35"/>
                    <a:pt x="69" y="37"/>
                  </a:cubicBezTo>
                  <a:cubicBezTo>
                    <a:pt x="69" y="41"/>
                    <a:pt x="65" y="44"/>
                    <a:pt x="62" y="44"/>
                  </a:cubicBezTo>
                  <a:cubicBezTo>
                    <a:pt x="58" y="44"/>
                    <a:pt x="54" y="41"/>
                    <a:pt x="54" y="37"/>
                  </a:cubicBezTo>
                  <a:cubicBezTo>
                    <a:pt x="54" y="34"/>
                    <a:pt x="56" y="32"/>
                    <a:pt x="59" y="31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60" y="40"/>
                    <a:pt x="62" y="40"/>
                  </a:cubicBezTo>
                  <a:close/>
                  <a:moveTo>
                    <a:pt x="30" y="40"/>
                  </a:moveTo>
                  <a:cubicBezTo>
                    <a:pt x="32" y="40"/>
                    <a:pt x="33" y="39"/>
                    <a:pt x="33" y="37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5" y="32"/>
                    <a:pt x="37" y="35"/>
                    <a:pt x="37" y="37"/>
                  </a:cubicBezTo>
                  <a:cubicBezTo>
                    <a:pt x="37" y="41"/>
                    <a:pt x="34" y="44"/>
                    <a:pt x="30" y="44"/>
                  </a:cubicBezTo>
                  <a:cubicBezTo>
                    <a:pt x="26" y="44"/>
                    <a:pt x="23" y="41"/>
                    <a:pt x="23" y="37"/>
                  </a:cubicBezTo>
                  <a:cubicBezTo>
                    <a:pt x="23" y="34"/>
                    <a:pt x="25" y="32"/>
                    <a:pt x="27" y="3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9"/>
                    <a:pt x="29" y="40"/>
                    <a:pt x="30" y="40"/>
                  </a:cubicBezTo>
                  <a:close/>
                  <a:moveTo>
                    <a:pt x="141" y="175"/>
                  </a:moveTo>
                  <a:cubicBezTo>
                    <a:pt x="14" y="175"/>
                    <a:pt x="14" y="175"/>
                    <a:pt x="14" y="175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2" y="26"/>
                    <a:pt x="18" y="31"/>
                    <a:pt x="18" y="37"/>
                  </a:cubicBezTo>
                  <a:cubicBezTo>
                    <a:pt x="18" y="44"/>
                    <a:pt x="23" y="50"/>
                    <a:pt x="30" y="50"/>
                  </a:cubicBezTo>
                  <a:cubicBezTo>
                    <a:pt x="37" y="50"/>
                    <a:pt x="43" y="44"/>
                    <a:pt x="43" y="37"/>
                  </a:cubicBezTo>
                  <a:cubicBezTo>
                    <a:pt x="43" y="31"/>
                    <a:pt x="39" y="26"/>
                    <a:pt x="33" y="25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53" y="26"/>
                    <a:pt x="49" y="31"/>
                    <a:pt x="49" y="37"/>
                  </a:cubicBezTo>
                  <a:cubicBezTo>
                    <a:pt x="49" y="44"/>
                    <a:pt x="55" y="50"/>
                    <a:pt x="62" y="50"/>
                  </a:cubicBezTo>
                  <a:cubicBezTo>
                    <a:pt x="68" y="50"/>
                    <a:pt x="74" y="44"/>
                    <a:pt x="74" y="37"/>
                  </a:cubicBezTo>
                  <a:cubicBezTo>
                    <a:pt x="74" y="31"/>
                    <a:pt x="70" y="26"/>
                    <a:pt x="64" y="25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5" y="26"/>
                    <a:pt x="80" y="31"/>
                    <a:pt x="80" y="37"/>
                  </a:cubicBezTo>
                  <a:cubicBezTo>
                    <a:pt x="80" y="44"/>
                    <a:pt x="86" y="50"/>
                    <a:pt x="93" y="50"/>
                  </a:cubicBezTo>
                  <a:cubicBezTo>
                    <a:pt x="100" y="50"/>
                    <a:pt x="105" y="44"/>
                    <a:pt x="105" y="37"/>
                  </a:cubicBezTo>
                  <a:cubicBezTo>
                    <a:pt x="105" y="31"/>
                    <a:pt x="101" y="26"/>
                    <a:pt x="96" y="25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5"/>
                    <a:pt x="122" y="25"/>
                    <a:pt x="122" y="25"/>
                  </a:cubicBezTo>
                  <a:cubicBezTo>
                    <a:pt x="116" y="26"/>
                    <a:pt x="112" y="31"/>
                    <a:pt x="112" y="37"/>
                  </a:cubicBezTo>
                  <a:cubicBezTo>
                    <a:pt x="112" y="44"/>
                    <a:pt x="117" y="50"/>
                    <a:pt x="124" y="50"/>
                  </a:cubicBezTo>
                  <a:cubicBezTo>
                    <a:pt x="131" y="50"/>
                    <a:pt x="137" y="44"/>
                    <a:pt x="137" y="37"/>
                  </a:cubicBezTo>
                  <a:cubicBezTo>
                    <a:pt x="137" y="31"/>
                    <a:pt x="133" y="26"/>
                    <a:pt x="127" y="25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41" y="20"/>
                    <a:pt x="141" y="20"/>
                    <a:pt x="141" y="20"/>
                  </a:cubicBezTo>
                  <a:lnTo>
                    <a:pt x="141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0" name="Freeform 6"/>
            <p:cNvSpPr/>
            <p:nvPr/>
          </p:nvSpPr>
          <p:spPr bwMode="auto">
            <a:xfrm>
              <a:off x="2820" y="2272"/>
              <a:ext cx="181" cy="12"/>
            </a:xfrm>
            <a:custGeom>
              <a:avLst/>
              <a:gdLst>
                <a:gd name="T0" fmla="*/ 73 w 75"/>
                <a:gd name="T1" fmla="*/ 0 h 5"/>
                <a:gd name="T2" fmla="*/ 2 w 75"/>
                <a:gd name="T3" fmla="*/ 0 h 5"/>
                <a:gd name="T4" fmla="*/ 0 w 75"/>
                <a:gd name="T5" fmla="*/ 3 h 5"/>
                <a:gd name="T6" fmla="*/ 2 w 75"/>
                <a:gd name="T7" fmla="*/ 5 h 5"/>
                <a:gd name="T8" fmla="*/ 73 w 75"/>
                <a:gd name="T9" fmla="*/ 5 h 5"/>
                <a:gd name="T10" fmla="*/ 75 w 75"/>
                <a:gd name="T11" fmla="*/ 3 h 5"/>
                <a:gd name="T12" fmla="*/ 73 w 7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">
                  <a:moveTo>
                    <a:pt x="7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4" y="5"/>
                    <a:pt x="75" y="4"/>
                    <a:pt x="75" y="3"/>
                  </a:cubicBezTo>
                  <a:cubicBezTo>
                    <a:pt x="75" y="1"/>
                    <a:pt x="74" y="0"/>
                    <a:pt x="7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1" name="Freeform 7"/>
            <p:cNvSpPr/>
            <p:nvPr/>
          </p:nvSpPr>
          <p:spPr bwMode="auto">
            <a:xfrm>
              <a:off x="2820" y="2190"/>
              <a:ext cx="181" cy="14"/>
            </a:xfrm>
            <a:custGeom>
              <a:avLst/>
              <a:gdLst>
                <a:gd name="T0" fmla="*/ 73 w 75"/>
                <a:gd name="T1" fmla="*/ 0 h 6"/>
                <a:gd name="T2" fmla="*/ 2 w 75"/>
                <a:gd name="T3" fmla="*/ 0 h 6"/>
                <a:gd name="T4" fmla="*/ 0 w 75"/>
                <a:gd name="T5" fmla="*/ 3 h 6"/>
                <a:gd name="T6" fmla="*/ 2 w 75"/>
                <a:gd name="T7" fmla="*/ 6 h 6"/>
                <a:gd name="T8" fmla="*/ 73 w 75"/>
                <a:gd name="T9" fmla="*/ 6 h 6"/>
                <a:gd name="T10" fmla="*/ 75 w 75"/>
                <a:gd name="T11" fmla="*/ 3 h 6"/>
                <a:gd name="T12" fmla="*/ 73 w 75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6">
                  <a:moveTo>
                    <a:pt x="7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4" y="6"/>
                    <a:pt x="75" y="5"/>
                    <a:pt x="75" y="3"/>
                  </a:cubicBezTo>
                  <a:cubicBezTo>
                    <a:pt x="75" y="2"/>
                    <a:pt x="74" y="0"/>
                    <a:pt x="7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2" name="Freeform 8"/>
            <p:cNvSpPr/>
            <p:nvPr/>
          </p:nvSpPr>
          <p:spPr bwMode="auto">
            <a:xfrm>
              <a:off x="2820" y="2111"/>
              <a:ext cx="181" cy="12"/>
            </a:xfrm>
            <a:custGeom>
              <a:avLst/>
              <a:gdLst>
                <a:gd name="T0" fmla="*/ 73 w 75"/>
                <a:gd name="T1" fmla="*/ 0 h 5"/>
                <a:gd name="T2" fmla="*/ 2 w 75"/>
                <a:gd name="T3" fmla="*/ 0 h 5"/>
                <a:gd name="T4" fmla="*/ 0 w 75"/>
                <a:gd name="T5" fmla="*/ 3 h 5"/>
                <a:gd name="T6" fmla="*/ 2 w 75"/>
                <a:gd name="T7" fmla="*/ 5 h 5"/>
                <a:gd name="T8" fmla="*/ 73 w 75"/>
                <a:gd name="T9" fmla="*/ 5 h 5"/>
                <a:gd name="T10" fmla="*/ 75 w 75"/>
                <a:gd name="T11" fmla="*/ 3 h 5"/>
                <a:gd name="T12" fmla="*/ 73 w 7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">
                  <a:moveTo>
                    <a:pt x="7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4" y="5"/>
                    <a:pt x="75" y="4"/>
                    <a:pt x="75" y="3"/>
                  </a:cubicBezTo>
                  <a:cubicBezTo>
                    <a:pt x="75" y="1"/>
                    <a:pt x="74" y="0"/>
                    <a:pt x="7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3" name="Freeform 9"/>
            <p:cNvSpPr/>
            <p:nvPr/>
          </p:nvSpPr>
          <p:spPr bwMode="auto">
            <a:xfrm>
              <a:off x="2755" y="2096"/>
              <a:ext cx="41" cy="41"/>
            </a:xfrm>
            <a:custGeom>
              <a:avLst/>
              <a:gdLst>
                <a:gd name="T0" fmla="*/ 15 w 17"/>
                <a:gd name="T1" fmla="*/ 0 h 17"/>
                <a:gd name="T2" fmla="*/ 3 w 17"/>
                <a:gd name="T3" fmla="*/ 0 h 17"/>
                <a:gd name="T4" fmla="*/ 0 w 17"/>
                <a:gd name="T5" fmla="*/ 3 h 17"/>
                <a:gd name="T6" fmla="*/ 0 w 17"/>
                <a:gd name="T7" fmla="*/ 15 h 17"/>
                <a:gd name="T8" fmla="*/ 3 w 17"/>
                <a:gd name="T9" fmla="*/ 17 h 17"/>
                <a:gd name="T10" fmla="*/ 15 w 17"/>
                <a:gd name="T11" fmla="*/ 17 h 17"/>
                <a:gd name="T12" fmla="*/ 17 w 17"/>
                <a:gd name="T13" fmla="*/ 15 h 17"/>
                <a:gd name="T14" fmla="*/ 17 w 17"/>
                <a:gd name="T15" fmla="*/ 3 h 17"/>
                <a:gd name="T16" fmla="*/ 15 w 17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7">
                  <a:moveTo>
                    <a:pt x="1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1" y="17"/>
                    <a:pt x="3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7"/>
                    <a:pt x="17" y="16"/>
                    <a:pt x="17" y="15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4" name="Freeform 10"/>
            <p:cNvSpPr/>
            <p:nvPr/>
          </p:nvSpPr>
          <p:spPr bwMode="auto">
            <a:xfrm>
              <a:off x="2755" y="2176"/>
              <a:ext cx="41" cy="43"/>
            </a:xfrm>
            <a:custGeom>
              <a:avLst/>
              <a:gdLst>
                <a:gd name="T0" fmla="*/ 15 w 17"/>
                <a:gd name="T1" fmla="*/ 0 h 18"/>
                <a:gd name="T2" fmla="*/ 3 w 17"/>
                <a:gd name="T3" fmla="*/ 0 h 18"/>
                <a:gd name="T4" fmla="*/ 0 w 17"/>
                <a:gd name="T5" fmla="*/ 3 h 18"/>
                <a:gd name="T6" fmla="*/ 0 w 17"/>
                <a:gd name="T7" fmla="*/ 15 h 18"/>
                <a:gd name="T8" fmla="*/ 3 w 17"/>
                <a:gd name="T9" fmla="*/ 18 h 18"/>
                <a:gd name="T10" fmla="*/ 15 w 17"/>
                <a:gd name="T11" fmla="*/ 18 h 18"/>
                <a:gd name="T12" fmla="*/ 17 w 17"/>
                <a:gd name="T13" fmla="*/ 15 h 18"/>
                <a:gd name="T14" fmla="*/ 17 w 17"/>
                <a:gd name="T15" fmla="*/ 3 h 18"/>
                <a:gd name="T16" fmla="*/ 15 w 17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1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1" y="18"/>
                    <a:pt x="3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7" y="17"/>
                    <a:pt x="17" y="15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6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5" name="Freeform 11"/>
            <p:cNvSpPr/>
            <p:nvPr/>
          </p:nvSpPr>
          <p:spPr bwMode="auto">
            <a:xfrm>
              <a:off x="2755" y="2257"/>
              <a:ext cx="41" cy="41"/>
            </a:xfrm>
            <a:custGeom>
              <a:avLst/>
              <a:gdLst>
                <a:gd name="T0" fmla="*/ 15 w 17"/>
                <a:gd name="T1" fmla="*/ 0 h 17"/>
                <a:gd name="T2" fmla="*/ 3 w 17"/>
                <a:gd name="T3" fmla="*/ 0 h 17"/>
                <a:gd name="T4" fmla="*/ 0 w 17"/>
                <a:gd name="T5" fmla="*/ 3 h 17"/>
                <a:gd name="T6" fmla="*/ 0 w 17"/>
                <a:gd name="T7" fmla="*/ 15 h 17"/>
                <a:gd name="T8" fmla="*/ 3 w 17"/>
                <a:gd name="T9" fmla="*/ 17 h 17"/>
                <a:gd name="T10" fmla="*/ 15 w 17"/>
                <a:gd name="T11" fmla="*/ 17 h 17"/>
                <a:gd name="T12" fmla="*/ 17 w 17"/>
                <a:gd name="T13" fmla="*/ 15 h 17"/>
                <a:gd name="T14" fmla="*/ 17 w 17"/>
                <a:gd name="T15" fmla="*/ 3 h 17"/>
                <a:gd name="T16" fmla="*/ 15 w 17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7">
                  <a:moveTo>
                    <a:pt x="1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1" y="17"/>
                    <a:pt x="3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7"/>
                    <a:pt x="17" y="16"/>
                    <a:pt x="17" y="15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5" name="椭圆 14"/>
          <p:cNvSpPr>
            <a:spLocks noChangeArrowheads="1"/>
          </p:cNvSpPr>
          <p:nvPr/>
        </p:nvSpPr>
        <p:spPr bwMode="auto">
          <a:xfrm>
            <a:off x="8758101" y="2487845"/>
            <a:ext cx="999420" cy="1001113"/>
          </a:xfrm>
          <a:prstGeom prst="ellipse">
            <a:avLst/>
          </a:prstGeom>
          <a:solidFill>
            <a:srgbClr val="1C50A2"/>
          </a:solidFill>
          <a:ln w="38100">
            <a:solidFill>
              <a:schemeClr val="bg1">
                <a:lumMod val="75000"/>
              </a:schemeClr>
            </a:solidFill>
            <a:miter lim="800000"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16" name="Freeform 9"/>
          <p:cNvSpPr>
            <a:spLocks noEditPoints="1"/>
          </p:cNvSpPr>
          <p:nvPr/>
        </p:nvSpPr>
        <p:spPr bwMode="auto">
          <a:xfrm>
            <a:off x="9032877" y="2816010"/>
            <a:ext cx="449867" cy="344782"/>
          </a:xfrm>
          <a:custGeom>
            <a:avLst/>
            <a:gdLst>
              <a:gd name="T0" fmla="*/ 16 w 104"/>
              <a:gd name="T1" fmla="*/ 2 h 79"/>
              <a:gd name="T2" fmla="*/ 27 w 104"/>
              <a:gd name="T3" fmla="*/ 4 h 79"/>
              <a:gd name="T4" fmla="*/ 19 w 104"/>
              <a:gd name="T5" fmla="*/ 48 h 79"/>
              <a:gd name="T6" fmla="*/ 4 w 104"/>
              <a:gd name="T7" fmla="*/ 45 h 79"/>
              <a:gd name="T8" fmla="*/ 16 w 104"/>
              <a:gd name="T9" fmla="*/ 2 h 79"/>
              <a:gd name="T10" fmla="*/ 18 w 104"/>
              <a:gd name="T11" fmla="*/ 65 h 79"/>
              <a:gd name="T12" fmla="*/ 16 w 104"/>
              <a:gd name="T13" fmla="*/ 72 h 79"/>
              <a:gd name="T14" fmla="*/ 101 w 104"/>
              <a:gd name="T15" fmla="*/ 72 h 79"/>
              <a:gd name="T16" fmla="*/ 104 w 104"/>
              <a:gd name="T17" fmla="*/ 72 h 79"/>
              <a:gd name="T18" fmla="*/ 104 w 104"/>
              <a:gd name="T19" fmla="*/ 68 h 79"/>
              <a:gd name="T20" fmla="*/ 104 w 104"/>
              <a:gd name="T21" fmla="*/ 26 h 79"/>
              <a:gd name="T22" fmla="*/ 104 w 104"/>
              <a:gd name="T23" fmla="*/ 24 h 79"/>
              <a:gd name="T24" fmla="*/ 103 w 104"/>
              <a:gd name="T25" fmla="*/ 23 h 79"/>
              <a:gd name="T26" fmla="*/ 90 w 104"/>
              <a:gd name="T27" fmla="*/ 10 h 79"/>
              <a:gd name="T28" fmla="*/ 89 w 104"/>
              <a:gd name="T29" fmla="*/ 9 h 79"/>
              <a:gd name="T30" fmla="*/ 87 w 104"/>
              <a:gd name="T31" fmla="*/ 9 h 79"/>
              <a:gd name="T32" fmla="*/ 31 w 104"/>
              <a:gd name="T33" fmla="*/ 9 h 79"/>
              <a:gd name="T34" fmla="*/ 31 w 104"/>
              <a:gd name="T35" fmla="*/ 17 h 79"/>
              <a:gd name="T36" fmla="*/ 84 w 104"/>
              <a:gd name="T37" fmla="*/ 17 h 79"/>
              <a:gd name="T38" fmla="*/ 83 w 104"/>
              <a:gd name="T39" fmla="*/ 28 h 79"/>
              <a:gd name="T40" fmla="*/ 83 w 104"/>
              <a:gd name="T41" fmla="*/ 30 h 79"/>
              <a:gd name="T42" fmla="*/ 85 w 104"/>
              <a:gd name="T43" fmla="*/ 30 h 79"/>
              <a:gd name="T44" fmla="*/ 97 w 104"/>
              <a:gd name="T45" fmla="*/ 29 h 79"/>
              <a:gd name="T46" fmla="*/ 97 w 104"/>
              <a:gd name="T47" fmla="*/ 65 h 79"/>
              <a:gd name="T48" fmla="*/ 18 w 104"/>
              <a:gd name="T49" fmla="*/ 65 h 79"/>
              <a:gd name="T50" fmla="*/ 95 w 104"/>
              <a:gd name="T51" fmla="*/ 26 h 79"/>
              <a:gd name="T52" fmla="*/ 86 w 104"/>
              <a:gd name="T53" fmla="*/ 26 h 79"/>
              <a:gd name="T54" fmla="*/ 87 w 104"/>
              <a:gd name="T55" fmla="*/ 18 h 79"/>
              <a:gd name="T56" fmla="*/ 95 w 104"/>
              <a:gd name="T57" fmla="*/ 26 h 79"/>
              <a:gd name="T58" fmla="*/ 32 w 104"/>
              <a:gd name="T59" fmla="*/ 43 h 79"/>
              <a:gd name="T60" fmla="*/ 74 w 104"/>
              <a:gd name="T61" fmla="*/ 43 h 79"/>
              <a:gd name="T62" fmla="*/ 74 w 104"/>
              <a:gd name="T63" fmla="*/ 45 h 79"/>
              <a:gd name="T64" fmla="*/ 32 w 104"/>
              <a:gd name="T65" fmla="*/ 45 h 79"/>
              <a:gd name="T66" fmla="*/ 32 w 104"/>
              <a:gd name="T67" fmla="*/ 43 h 79"/>
              <a:gd name="T68" fmla="*/ 32 w 104"/>
              <a:gd name="T69" fmla="*/ 32 h 79"/>
              <a:gd name="T70" fmla="*/ 71 w 104"/>
              <a:gd name="T71" fmla="*/ 32 h 79"/>
              <a:gd name="T72" fmla="*/ 71 w 104"/>
              <a:gd name="T73" fmla="*/ 35 h 79"/>
              <a:gd name="T74" fmla="*/ 32 w 104"/>
              <a:gd name="T75" fmla="*/ 35 h 79"/>
              <a:gd name="T76" fmla="*/ 32 w 104"/>
              <a:gd name="T77" fmla="*/ 32 h 79"/>
              <a:gd name="T78" fmla="*/ 32 w 104"/>
              <a:gd name="T79" fmla="*/ 22 h 79"/>
              <a:gd name="T80" fmla="*/ 71 w 104"/>
              <a:gd name="T81" fmla="*/ 22 h 79"/>
              <a:gd name="T82" fmla="*/ 71 w 104"/>
              <a:gd name="T83" fmla="*/ 25 h 79"/>
              <a:gd name="T84" fmla="*/ 32 w 104"/>
              <a:gd name="T85" fmla="*/ 25 h 79"/>
              <a:gd name="T86" fmla="*/ 32 w 104"/>
              <a:gd name="T87" fmla="*/ 22 h 79"/>
              <a:gd name="T88" fmla="*/ 3 w 104"/>
              <a:gd name="T89" fmla="*/ 66 h 79"/>
              <a:gd name="T90" fmla="*/ 9 w 104"/>
              <a:gd name="T91" fmla="*/ 68 h 79"/>
              <a:gd name="T92" fmla="*/ 9 w 104"/>
              <a:gd name="T93" fmla="*/ 74 h 79"/>
              <a:gd name="T94" fmla="*/ 5 w 104"/>
              <a:gd name="T95" fmla="*/ 79 h 79"/>
              <a:gd name="T96" fmla="*/ 2 w 104"/>
              <a:gd name="T97" fmla="*/ 78 h 79"/>
              <a:gd name="T98" fmla="*/ 0 w 104"/>
              <a:gd name="T99" fmla="*/ 72 h 79"/>
              <a:gd name="T100" fmla="*/ 3 w 104"/>
              <a:gd name="T101" fmla="*/ 66 h 79"/>
              <a:gd name="T102" fmla="*/ 4 w 104"/>
              <a:gd name="T103" fmla="*/ 48 h 79"/>
              <a:gd name="T104" fmla="*/ 2 w 104"/>
              <a:gd name="T105" fmla="*/ 65 h 79"/>
              <a:gd name="T106" fmla="*/ 12 w 104"/>
              <a:gd name="T107" fmla="*/ 67 h 79"/>
              <a:gd name="T108" fmla="*/ 17 w 104"/>
              <a:gd name="T109" fmla="*/ 51 h 79"/>
              <a:gd name="T110" fmla="*/ 4 w 104"/>
              <a:gd name="T111" fmla="*/ 48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04" h="79">
                <a:moveTo>
                  <a:pt x="16" y="2"/>
                </a:moveTo>
                <a:cubicBezTo>
                  <a:pt x="21" y="0"/>
                  <a:pt x="24" y="1"/>
                  <a:pt x="27" y="4"/>
                </a:cubicBezTo>
                <a:cubicBezTo>
                  <a:pt x="26" y="20"/>
                  <a:pt x="23" y="35"/>
                  <a:pt x="19" y="48"/>
                </a:cubicBezTo>
                <a:cubicBezTo>
                  <a:pt x="14" y="47"/>
                  <a:pt x="9" y="46"/>
                  <a:pt x="4" y="45"/>
                </a:cubicBezTo>
                <a:cubicBezTo>
                  <a:pt x="6" y="29"/>
                  <a:pt x="10" y="15"/>
                  <a:pt x="16" y="2"/>
                </a:cubicBezTo>
                <a:close/>
                <a:moveTo>
                  <a:pt x="18" y="65"/>
                </a:moveTo>
                <a:cubicBezTo>
                  <a:pt x="16" y="72"/>
                  <a:pt x="16" y="72"/>
                  <a:pt x="16" y="72"/>
                </a:cubicBezTo>
                <a:cubicBezTo>
                  <a:pt x="69" y="72"/>
                  <a:pt x="74" y="72"/>
                  <a:pt x="101" y="72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104" y="68"/>
                  <a:pt x="104" y="68"/>
                  <a:pt x="104" y="68"/>
                </a:cubicBezTo>
                <a:cubicBezTo>
                  <a:pt x="104" y="26"/>
                  <a:pt x="104" y="26"/>
                  <a:pt x="104" y="2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90" y="10"/>
                  <a:pt x="90" y="10"/>
                  <a:pt x="90" y="10"/>
                </a:cubicBezTo>
                <a:cubicBezTo>
                  <a:pt x="89" y="9"/>
                  <a:pt x="89" y="9"/>
                  <a:pt x="89" y="9"/>
                </a:cubicBezTo>
                <a:cubicBezTo>
                  <a:pt x="87" y="9"/>
                  <a:pt x="87" y="9"/>
                  <a:pt x="87" y="9"/>
                </a:cubicBezTo>
                <a:cubicBezTo>
                  <a:pt x="31" y="9"/>
                  <a:pt x="31" y="9"/>
                  <a:pt x="31" y="9"/>
                </a:cubicBezTo>
                <a:cubicBezTo>
                  <a:pt x="31" y="12"/>
                  <a:pt x="31" y="14"/>
                  <a:pt x="31" y="17"/>
                </a:cubicBezTo>
                <a:cubicBezTo>
                  <a:pt x="84" y="17"/>
                  <a:pt x="84" y="17"/>
                  <a:pt x="84" y="17"/>
                </a:cubicBezTo>
                <a:cubicBezTo>
                  <a:pt x="83" y="28"/>
                  <a:pt x="83" y="28"/>
                  <a:pt x="83" y="28"/>
                </a:cubicBezTo>
                <a:cubicBezTo>
                  <a:pt x="83" y="30"/>
                  <a:pt x="83" y="30"/>
                  <a:pt x="83" y="30"/>
                </a:cubicBezTo>
                <a:cubicBezTo>
                  <a:pt x="85" y="30"/>
                  <a:pt x="85" y="30"/>
                  <a:pt x="85" y="30"/>
                </a:cubicBezTo>
                <a:cubicBezTo>
                  <a:pt x="97" y="29"/>
                  <a:pt x="97" y="29"/>
                  <a:pt x="97" y="29"/>
                </a:cubicBezTo>
                <a:cubicBezTo>
                  <a:pt x="97" y="65"/>
                  <a:pt x="97" y="65"/>
                  <a:pt x="97" y="65"/>
                </a:cubicBezTo>
                <a:cubicBezTo>
                  <a:pt x="79" y="65"/>
                  <a:pt x="57" y="65"/>
                  <a:pt x="18" y="65"/>
                </a:cubicBezTo>
                <a:close/>
                <a:moveTo>
                  <a:pt x="95" y="26"/>
                </a:moveTo>
                <a:cubicBezTo>
                  <a:pt x="86" y="26"/>
                  <a:pt x="86" y="26"/>
                  <a:pt x="86" y="26"/>
                </a:cubicBezTo>
                <a:cubicBezTo>
                  <a:pt x="87" y="18"/>
                  <a:pt x="87" y="18"/>
                  <a:pt x="87" y="18"/>
                </a:cubicBezTo>
                <a:cubicBezTo>
                  <a:pt x="95" y="26"/>
                  <a:pt x="95" y="26"/>
                  <a:pt x="95" y="26"/>
                </a:cubicBezTo>
                <a:close/>
                <a:moveTo>
                  <a:pt x="32" y="43"/>
                </a:moveTo>
                <a:cubicBezTo>
                  <a:pt x="74" y="43"/>
                  <a:pt x="74" y="43"/>
                  <a:pt x="74" y="43"/>
                </a:cubicBezTo>
                <a:cubicBezTo>
                  <a:pt x="74" y="45"/>
                  <a:pt x="74" y="45"/>
                  <a:pt x="74" y="45"/>
                </a:cubicBezTo>
                <a:cubicBezTo>
                  <a:pt x="32" y="45"/>
                  <a:pt x="32" y="45"/>
                  <a:pt x="32" y="45"/>
                </a:cubicBezTo>
                <a:cubicBezTo>
                  <a:pt x="32" y="43"/>
                  <a:pt x="32" y="43"/>
                  <a:pt x="32" y="43"/>
                </a:cubicBezTo>
                <a:close/>
                <a:moveTo>
                  <a:pt x="32" y="32"/>
                </a:moveTo>
                <a:cubicBezTo>
                  <a:pt x="71" y="32"/>
                  <a:pt x="71" y="32"/>
                  <a:pt x="71" y="32"/>
                </a:cubicBezTo>
                <a:cubicBezTo>
                  <a:pt x="71" y="35"/>
                  <a:pt x="71" y="35"/>
                  <a:pt x="71" y="35"/>
                </a:cubicBezTo>
                <a:cubicBezTo>
                  <a:pt x="32" y="35"/>
                  <a:pt x="32" y="35"/>
                  <a:pt x="32" y="35"/>
                </a:cubicBezTo>
                <a:cubicBezTo>
                  <a:pt x="32" y="32"/>
                  <a:pt x="32" y="32"/>
                  <a:pt x="32" y="32"/>
                </a:cubicBezTo>
                <a:close/>
                <a:moveTo>
                  <a:pt x="32" y="22"/>
                </a:moveTo>
                <a:cubicBezTo>
                  <a:pt x="71" y="22"/>
                  <a:pt x="71" y="22"/>
                  <a:pt x="71" y="22"/>
                </a:cubicBezTo>
                <a:cubicBezTo>
                  <a:pt x="71" y="25"/>
                  <a:pt x="71" y="25"/>
                  <a:pt x="71" y="25"/>
                </a:cubicBezTo>
                <a:cubicBezTo>
                  <a:pt x="32" y="25"/>
                  <a:pt x="32" y="25"/>
                  <a:pt x="32" y="25"/>
                </a:cubicBezTo>
                <a:cubicBezTo>
                  <a:pt x="32" y="22"/>
                  <a:pt x="32" y="22"/>
                  <a:pt x="32" y="22"/>
                </a:cubicBezTo>
                <a:close/>
                <a:moveTo>
                  <a:pt x="3" y="66"/>
                </a:moveTo>
                <a:cubicBezTo>
                  <a:pt x="9" y="68"/>
                  <a:pt x="9" y="68"/>
                  <a:pt x="9" y="68"/>
                </a:cubicBezTo>
                <a:cubicBezTo>
                  <a:pt x="9" y="74"/>
                  <a:pt x="9" y="74"/>
                  <a:pt x="9" y="74"/>
                </a:cubicBezTo>
                <a:cubicBezTo>
                  <a:pt x="5" y="79"/>
                  <a:pt x="5" y="79"/>
                  <a:pt x="5" y="79"/>
                </a:cubicBezTo>
                <a:cubicBezTo>
                  <a:pt x="4" y="79"/>
                  <a:pt x="3" y="79"/>
                  <a:pt x="2" y="78"/>
                </a:cubicBezTo>
                <a:cubicBezTo>
                  <a:pt x="0" y="72"/>
                  <a:pt x="0" y="72"/>
                  <a:pt x="0" y="72"/>
                </a:cubicBezTo>
                <a:cubicBezTo>
                  <a:pt x="3" y="66"/>
                  <a:pt x="3" y="66"/>
                  <a:pt x="3" y="66"/>
                </a:cubicBezTo>
                <a:close/>
                <a:moveTo>
                  <a:pt x="4" y="48"/>
                </a:moveTo>
                <a:cubicBezTo>
                  <a:pt x="3" y="53"/>
                  <a:pt x="3" y="59"/>
                  <a:pt x="2" y="65"/>
                </a:cubicBezTo>
                <a:cubicBezTo>
                  <a:pt x="5" y="65"/>
                  <a:pt x="9" y="66"/>
                  <a:pt x="12" y="67"/>
                </a:cubicBezTo>
                <a:cubicBezTo>
                  <a:pt x="14" y="61"/>
                  <a:pt x="15" y="56"/>
                  <a:pt x="17" y="51"/>
                </a:cubicBezTo>
                <a:cubicBezTo>
                  <a:pt x="13" y="50"/>
                  <a:pt x="9" y="49"/>
                  <a:pt x="4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A904856F-E37E-40F8-87E7-536ACDC089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57812" y="3158276"/>
            <a:ext cx="999420" cy="1001113"/>
          </a:xfrm>
          <a:prstGeom prst="ellipse">
            <a:avLst/>
          </a:prstGeom>
          <a:solidFill>
            <a:srgbClr val="1C50A2"/>
          </a:solidFill>
          <a:ln w="38100">
            <a:solidFill>
              <a:schemeClr val="bg1">
                <a:lumMod val="75000"/>
              </a:schemeClr>
            </a:solidFill>
            <a:miter lim="800000"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grpSp>
        <p:nvGrpSpPr>
          <p:cNvPr id="45" name="PA_组合 12">
            <a:extLst>
              <a:ext uri="{FF2B5EF4-FFF2-40B4-BE49-F238E27FC236}">
                <a16:creationId xmlns:a16="http://schemas.microsoft.com/office/drawing/2014/main" id="{DB2029E4-3792-45AC-A303-E24066ACF0F6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0925175" y="3177388"/>
            <a:ext cx="889452" cy="943665"/>
            <a:chOff x="7291663" y="4391268"/>
            <a:chExt cx="1062855" cy="1038913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A0718B47-3FEF-4DE2-8BAA-F29ACA0EC0C7}"/>
                </a:ext>
              </a:extLst>
            </p:cNvPr>
            <p:cNvSpPr/>
            <p:nvPr/>
          </p:nvSpPr>
          <p:spPr>
            <a:xfrm>
              <a:off x="7291663" y="4391268"/>
              <a:ext cx="1062855" cy="10389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47" name="椭圆 8">
              <a:extLst>
                <a:ext uri="{FF2B5EF4-FFF2-40B4-BE49-F238E27FC236}">
                  <a16:creationId xmlns:a16="http://schemas.microsoft.com/office/drawing/2014/main" id="{1B8BD598-E902-4C26-BF05-E9812C88071D}"/>
                </a:ext>
              </a:extLst>
            </p:cNvPr>
            <p:cNvSpPr/>
            <p:nvPr/>
          </p:nvSpPr>
          <p:spPr>
            <a:xfrm>
              <a:off x="7618584" y="4739974"/>
              <a:ext cx="391884" cy="317194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D2ED548E-5467-4D1B-9E52-62605AF19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2296" y="2682654"/>
            <a:ext cx="2650452" cy="33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维护与总结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D98A5FA5-0A07-409A-A8C2-343D0BDD74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7094" y="1595448"/>
            <a:ext cx="2698689" cy="52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开始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2020/11/19</a:t>
            </a:r>
          </a:p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完成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2020/12/03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6C38C4-04D3-4D3F-B6E2-43F3FB0FEF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0857" y="4743877"/>
            <a:ext cx="2698689" cy="52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开始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2020/11/07</a:t>
            </a:r>
          </a:p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完成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2020/11/18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99CB6AB0-BBF0-4ADA-80DC-0A7E3D9EE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713" y="2697534"/>
            <a:ext cx="2698689" cy="52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开始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2020/10/25</a:t>
            </a:r>
          </a:p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完成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2020/11/06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FCC0F4E-C538-47AA-8284-4EDCE43731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85008"/>
            <a:ext cx="2698689" cy="52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开始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2020/10/10</a:t>
            </a:r>
          </a:p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完成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2020/10/24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589C79A8-3EB5-44BB-BE45-3E423B773F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4347" y="3994918"/>
            <a:ext cx="2698689" cy="52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开始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2020/12/04</a:t>
            </a:r>
          </a:p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完成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2020/12/30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70E2250E-12A1-4DA4-852F-A3AFC73C07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8177" y="2174971"/>
            <a:ext cx="2698689" cy="52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开始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2020/12/31</a:t>
            </a:r>
          </a:p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400" b="1" dirty="0"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完成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微软雅黑" panose="020B0503020204020204" pitchFamily="34" charset="-122"/>
              </a:rPr>
              <a:t>2021/01/13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07526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5000">
        <p15:prstTrans prst="prestige"/>
      </p:transition>
    </mc:Choice>
    <mc:Fallback xmlns="">
      <p:transition spd="slow" advClick="0" advTm="5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F4C472-CFBC-4050-A1C1-4DFD8A8C04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7441673" y="2"/>
            <a:ext cx="4760987" cy="25908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5B921C-991E-4F0F-8BF8-64DD78DAC8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1" y="4307697"/>
            <a:ext cx="4760987" cy="2590805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37BDB71A-D409-4677-9668-4CCD3578A7CD}"/>
              </a:ext>
            </a:extLst>
          </p:cNvPr>
          <p:cNvGrpSpPr/>
          <p:nvPr/>
        </p:nvGrpSpPr>
        <p:grpSpPr>
          <a:xfrm>
            <a:off x="10660" y="2333633"/>
            <a:ext cx="12192000" cy="2344420"/>
            <a:chOff x="1" y="2324"/>
            <a:chExt cx="14400" cy="2769"/>
          </a:xfrm>
        </p:grpSpPr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81BEB6FA-799A-4CFE-9D1A-0591CA6CE96E}"/>
                </a:ext>
              </a:extLst>
            </p:cNvPr>
            <p:cNvSpPr/>
            <p:nvPr/>
          </p:nvSpPr>
          <p:spPr>
            <a:xfrm rot="16200000">
              <a:off x="8795" y="-543"/>
              <a:ext cx="2707" cy="8504"/>
            </a:xfrm>
            <a:prstGeom prst="trapezoid">
              <a:avLst>
                <a:gd name="adj" fmla="val 16935"/>
              </a:avLst>
            </a:prstGeom>
            <a:solidFill>
              <a:srgbClr val="1C5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梯形 9">
              <a:extLst>
                <a:ext uri="{FF2B5EF4-FFF2-40B4-BE49-F238E27FC236}">
                  <a16:creationId xmlns:a16="http://schemas.microsoft.com/office/drawing/2014/main" id="{ABEEC0FD-BE6A-4DFB-8815-BAB7DEE04D77}"/>
                </a:ext>
              </a:extLst>
            </p:cNvPr>
            <p:cNvSpPr/>
            <p:nvPr/>
          </p:nvSpPr>
          <p:spPr>
            <a:xfrm rot="5400000">
              <a:off x="1573" y="752"/>
              <a:ext cx="2769" cy="5914"/>
            </a:xfrm>
            <a:prstGeom prst="trapezoid">
              <a:avLst>
                <a:gd name="adj" fmla="val 17865"/>
              </a:avLst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文本框 2">
              <a:extLst>
                <a:ext uri="{FF2B5EF4-FFF2-40B4-BE49-F238E27FC236}">
                  <a16:creationId xmlns:a16="http://schemas.microsoft.com/office/drawing/2014/main" id="{E43EB106-9B29-46DD-B29B-1E4A77132BBF}"/>
                </a:ext>
              </a:extLst>
            </p:cNvPr>
            <p:cNvSpPr txBox="1"/>
            <p:nvPr/>
          </p:nvSpPr>
          <p:spPr>
            <a:xfrm>
              <a:off x="4204" y="3177"/>
              <a:ext cx="1031" cy="106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1C50A2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Part</a:t>
              </a:r>
              <a:r>
                <a:rPr lang="en-US" altLang="zh-CN" sz="5400" b="1" dirty="0">
                  <a:solidFill>
                    <a:srgbClr val="1C50A2"/>
                  </a:solidFill>
                  <a:latin typeface="Arial" panose="020B0604020202020204"/>
                  <a:ea typeface="微软雅黑" panose="020B0503020204020204" pitchFamily="34" charset="-122"/>
                </a:rPr>
                <a:t>5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95907F5-1DEE-41C7-9A8B-A4F8A857EF31}"/>
                </a:ext>
              </a:extLst>
            </p:cNvPr>
            <p:cNvSpPr/>
            <p:nvPr/>
          </p:nvSpPr>
          <p:spPr>
            <a:xfrm>
              <a:off x="6304" y="3278"/>
              <a:ext cx="2890" cy="736"/>
            </a:xfrm>
            <a:prstGeom prst="rect">
              <a:avLst/>
            </a:prstGeom>
          </p:spPr>
          <p:txBody>
            <a:bodyPr wrap="none" lIns="68580" tIns="34290" rIns="68580" bIns="3429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实现与测试</a:t>
              </a: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47AFB2A-1C77-451F-94E4-CA6AFA34B383}"/>
                </a:ext>
              </a:extLst>
            </p:cNvPr>
            <p:cNvGrpSpPr/>
            <p:nvPr/>
          </p:nvGrpSpPr>
          <p:grpSpPr>
            <a:xfrm>
              <a:off x="9201" y="2795"/>
              <a:ext cx="1493" cy="1138"/>
              <a:chOff x="5838758" y="1774523"/>
              <a:chExt cx="947703" cy="722507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67F812A4-0404-4640-B4E5-0D71609C36C8}"/>
                  </a:ext>
                </a:extLst>
              </p:cNvPr>
              <p:cNvGrpSpPr/>
              <p:nvPr/>
            </p:nvGrpSpPr>
            <p:grpSpPr>
              <a:xfrm>
                <a:off x="5838758" y="1774523"/>
                <a:ext cx="947703" cy="502544"/>
                <a:chOff x="9140243" y="2649839"/>
                <a:chExt cx="1263603" cy="670058"/>
              </a:xfrm>
            </p:grpSpPr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807764BF-4ABE-47D9-A8EC-7828F450D73D}"/>
                    </a:ext>
                  </a:extLst>
                </p:cNvPr>
                <p:cNvSpPr/>
                <p:nvPr/>
              </p:nvSpPr>
              <p:spPr>
                <a:xfrm>
                  <a:off x="9140243" y="2649839"/>
                  <a:ext cx="184771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78B7D73D-2BD6-48B6-840B-BC94A0520097}"/>
                    </a:ext>
                  </a:extLst>
                </p:cNvPr>
                <p:cNvSpPr/>
                <p:nvPr/>
              </p:nvSpPr>
              <p:spPr>
                <a:xfrm>
                  <a:off x="9193747" y="2717144"/>
                  <a:ext cx="1210099" cy="3076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5</a:t>
                  </a:r>
                  <a:r>
                    <a:rPr kumimoji="0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-1 </a:t>
                  </a:r>
                  <a:r>
                    <a:rPr kumimoji="0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实现准备</a:t>
                  </a:r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6572D4D6-C34C-4DFE-82FC-A1B005E1D2D4}"/>
                    </a:ext>
                  </a:extLst>
                </p:cNvPr>
                <p:cNvSpPr/>
                <p:nvPr/>
              </p:nvSpPr>
              <p:spPr>
                <a:xfrm>
                  <a:off x="9189515" y="3012214"/>
                  <a:ext cx="1210247" cy="30768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1" lang="en-US" altLang="zh-CN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5</a:t>
                  </a:r>
                  <a:r>
                    <a:rPr kumimoji="1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-2 </a:t>
                  </a:r>
                  <a:r>
                    <a:rPr kumimoji="1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实现过程</a:t>
                  </a: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7651CD5E-9EE6-4656-AC1F-F5BECB188D51}"/>
                  </a:ext>
                </a:extLst>
              </p:cNvPr>
              <p:cNvSpPr/>
              <p:nvPr/>
            </p:nvSpPr>
            <p:spPr>
              <a:xfrm>
                <a:off x="5872535" y="2266237"/>
                <a:ext cx="907818" cy="2307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3429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dirty="0">
                    <a:solidFill>
                      <a:prstClr val="white"/>
                    </a:solidFill>
                    <a:latin typeface="Arial" panose="020B0604020202020204"/>
                    <a:ea typeface="微软雅黑" panose="020B0503020204020204" pitchFamily="34" charset="-122"/>
                  </a:rPr>
                  <a:t>5</a:t>
                </a:r>
                <a:r>
                  <a:rPr kumimoji="1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-3 </a:t>
                </a:r>
                <a:r>
                  <a:rPr kumimoji="1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测试准备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32E9392D-639E-429B-943A-A89F404027D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463" y="2655008"/>
            <a:ext cx="1663266" cy="1652689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ADA94CBA-812D-41D8-ABE7-A60811F67C7F}"/>
              </a:ext>
            </a:extLst>
          </p:cNvPr>
          <p:cNvSpPr/>
          <p:nvPr/>
        </p:nvSpPr>
        <p:spPr>
          <a:xfrm>
            <a:off x="7840985" y="3683263"/>
            <a:ext cx="1210588" cy="307777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5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-4 </a:t>
            </a: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测试过程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4613B6C-6F7B-4B18-BE8F-8BFDFD1C1F1F}"/>
              </a:ext>
            </a:extLst>
          </p:cNvPr>
          <p:cNvSpPr/>
          <p:nvPr/>
        </p:nvSpPr>
        <p:spPr>
          <a:xfrm>
            <a:off x="7835678" y="3978382"/>
            <a:ext cx="1210588" cy="307777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5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-5 </a:t>
            </a: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阶段总结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6200087"/>
      </p:ext>
    </p:extLst>
  </p:cSld>
  <p:clrMapOvr>
    <a:masterClrMapping/>
  </p:clrMapOvr>
  <p:transition spd="slow" advClick="0" advTm="5000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5-1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实现准备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DC78678-2FF8-43B5-B9FC-4DBCC5EEE816}"/>
              </a:ext>
            </a:extLst>
          </p:cNvPr>
          <p:cNvSpPr txBox="1"/>
          <p:nvPr/>
        </p:nvSpPr>
        <p:spPr>
          <a:xfrm>
            <a:off x="1227437" y="863174"/>
            <a:ext cx="2008320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）代码规范文档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0288A593-06EC-422D-8AB2-30F02FF78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086" y="1201728"/>
            <a:ext cx="3537509" cy="5035478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D0F76FDA-EE51-4565-8EF2-6E93AFCCC1A1}"/>
              </a:ext>
            </a:extLst>
          </p:cNvPr>
          <p:cNvSpPr txBox="1"/>
          <p:nvPr/>
        </p:nvSpPr>
        <p:spPr>
          <a:xfrm>
            <a:off x="5105507" y="871563"/>
            <a:ext cx="2008320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）代码模块示例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3D7542AE-26EA-47B8-9D9C-248B89255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507" y="1227794"/>
            <a:ext cx="3360698" cy="459995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AA56F177-278F-4537-BF7C-C22AA80176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100" y="1210117"/>
            <a:ext cx="3212984" cy="497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23312"/>
      </p:ext>
    </p:extLst>
  </p:cSld>
  <p:clrMapOvr>
    <a:masterClrMapping/>
  </p:clrMapOvr>
  <p:transition spd="slow" advClick="0" advTm="5000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5-2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实现过程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02F2EF8-1346-4B02-A894-50559052A6B0}"/>
              </a:ext>
            </a:extLst>
          </p:cNvPr>
          <p:cNvSpPr txBox="1"/>
          <p:nvPr/>
        </p:nvSpPr>
        <p:spPr>
          <a:xfrm>
            <a:off x="944386" y="760498"/>
            <a:ext cx="1871720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）代码清单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844D5C-D14B-4B4A-9E0F-8E3A091322E1}"/>
              </a:ext>
            </a:extLst>
          </p:cNvPr>
          <p:cNvSpPr txBox="1"/>
          <p:nvPr/>
        </p:nvSpPr>
        <p:spPr>
          <a:xfrm>
            <a:off x="7325686" y="760498"/>
            <a:ext cx="19022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）代码走查</a:t>
            </a:r>
            <a:endParaRPr lang="zh-CN" altLang="en-US" sz="160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6F005D4-AE26-4BAB-BF3B-137C87078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55" y="1289922"/>
            <a:ext cx="3191985" cy="451812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3CE23DE4-B39D-49D2-8659-81A162BA6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072" y="641067"/>
            <a:ext cx="2716440" cy="310536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3D51F43B-5E22-41E2-A68B-D269B2E9CB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840" y="3735199"/>
            <a:ext cx="2552647" cy="2918952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F060DCC5-967C-40CA-B556-25BE8E9B32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0784" y="1372897"/>
            <a:ext cx="2985950" cy="4724605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25E615E0-9464-4D3E-9EBE-AC51B07530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2361" y="1592250"/>
            <a:ext cx="2748423" cy="391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223173"/>
      </p:ext>
    </p:extLst>
  </p:cSld>
  <p:clrMapOvr>
    <a:masterClrMapping/>
  </p:clrMapOvr>
  <p:transition spd="slow" advClick="0" advTm="5000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5-2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实现过程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EAF5703-00F7-4811-A31C-0D3A793DF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15" y="909328"/>
            <a:ext cx="4037044" cy="5382724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1F4E93B6-3D15-4FEF-84CF-E27587A1FB38}"/>
              </a:ext>
            </a:extLst>
          </p:cNvPr>
          <p:cNvSpPr txBox="1"/>
          <p:nvPr/>
        </p:nvSpPr>
        <p:spPr>
          <a:xfrm>
            <a:off x="5317185" y="909328"/>
            <a:ext cx="208417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运行结果：</a:t>
            </a:r>
          </a:p>
        </p:txBody>
      </p:sp>
      <p:pic>
        <p:nvPicPr>
          <p:cNvPr id="1026" name="图片 1">
            <a:extLst>
              <a:ext uri="{FF2B5EF4-FFF2-40B4-BE49-F238E27FC236}">
                <a16:creationId xmlns:a16="http://schemas.microsoft.com/office/drawing/2014/main" id="{9FCE3FBF-3A4D-48F4-8CB0-F24F079EC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743" y="1374482"/>
            <a:ext cx="5464348" cy="2367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图片 1">
            <a:extLst>
              <a:ext uri="{FF2B5EF4-FFF2-40B4-BE49-F238E27FC236}">
                <a16:creationId xmlns:a16="http://schemas.microsoft.com/office/drawing/2014/main" id="{F97571DD-BD9F-4FAB-B2DB-DCF0E6D9E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743" y="3976954"/>
            <a:ext cx="5632506" cy="2490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6398824"/>
      </p:ext>
    </p:extLst>
  </p:cSld>
  <p:clrMapOvr>
    <a:masterClrMapping/>
  </p:clrMapOvr>
  <p:transition spd="slow" advClick="0" advTm="5000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5-3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测试准备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C5A722-3645-4453-A8FA-4FF60B0F3849}"/>
              </a:ext>
            </a:extLst>
          </p:cNvPr>
          <p:cNvSpPr txBox="1"/>
          <p:nvPr/>
        </p:nvSpPr>
        <p:spPr>
          <a:xfrm>
            <a:off x="913860" y="992223"/>
            <a:ext cx="208417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）用户手册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031A2E8-6609-41E1-B392-5802FBD7238D}"/>
              </a:ext>
            </a:extLst>
          </p:cNvPr>
          <p:cNvSpPr txBox="1"/>
          <p:nvPr/>
        </p:nvSpPr>
        <p:spPr>
          <a:xfrm>
            <a:off x="5726524" y="992223"/>
            <a:ext cx="179314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）测试计划</a:t>
            </a:r>
            <a:endParaRPr lang="zh-CN" altLang="en-US" sz="1600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2A34EB2A-A6E2-4B52-9CFB-B203F7DB4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75" y="1648382"/>
            <a:ext cx="3465416" cy="4516018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E240145A-38C0-4B4F-AEDA-20932171461D}"/>
              </a:ext>
            </a:extLst>
          </p:cNvPr>
          <p:cNvSpPr txBox="1"/>
          <p:nvPr/>
        </p:nvSpPr>
        <p:spPr>
          <a:xfrm>
            <a:off x="3542952" y="2946742"/>
            <a:ext cx="2553048" cy="132343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对软件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相关性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问题进行详细的描述，包括软件综述、访问软件、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使用软件指南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等。包括了用户以及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管理员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模块。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EEDD17EF-B52B-4F80-8898-1326DC8A0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563" y="1757051"/>
            <a:ext cx="3593955" cy="4461102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A6E3E49C-1F22-4F1F-A5B2-E6CF61C2D9C8}"/>
              </a:ext>
            </a:extLst>
          </p:cNvPr>
          <p:cNvSpPr txBox="1"/>
          <p:nvPr/>
        </p:nvSpPr>
        <p:spPr>
          <a:xfrm>
            <a:off x="9319903" y="3069852"/>
            <a:ext cx="2472822" cy="107721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对软件的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测试环境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以及对接下来测试项目以及测试技术进行描述，为测试阶段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提供指导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方向。</a:t>
            </a:r>
          </a:p>
        </p:txBody>
      </p:sp>
    </p:spTree>
    <p:extLst>
      <p:ext uri="{BB962C8B-B14F-4D97-AF65-F5344CB8AC3E}">
        <p14:creationId xmlns:p14="http://schemas.microsoft.com/office/powerpoint/2010/main" val="3797460262"/>
      </p:ext>
    </p:extLst>
  </p:cSld>
  <p:clrMapOvr>
    <a:masterClrMapping/>
  </p:clrMapOvr>
  <p:transition spd="slow" advClick="0" advTm="5000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5-4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测试过程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E934805-C1E7-4F31-94E4-83DC99BBA8B6}"/>
              </a:ext>
            </a:extLst>
          </p:cNvPr>
          <p:cNvSpPr txBox="1"/>
          <p:nvPr/>
        </p:nvSpPr>
        <p:spPr>
          <a:xfrm>
            <a:off x="807633" y="1008683"/>
            <a:ext cx="208417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）黑盒测试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1D5AACC-0D99-4AE9-8A30-BBD4C82C85DE}"/>
              </a:ext>
            </a:extLst>
          </p:cNvPr>
          <p:cNvSpPr txBox="1"/>
          <p:nvPr/>
        </p:nvSpPr>
        <p:spPr>
          <a:xfrm>
            <a:off x="6096000" y="1008683"/>
            <a:ext cx="208417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）白盒测试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5375BE1-31AD-4E42-8C9C-B3227A726A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82041" y="1977762"/>
            <a:ext cx="4770755" cy="3006753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742EA64-9C95-4BF5-917B-04444A487237}"/>
              </a:ext>
            </a:extLst>
          </p:cNvPr>
          <p:cNvSpPr txBox="1"/>
          <p:nvPr/>
        </p:nvSpPr>
        <p:spPr>
          <a:xfrm>
            <a:off x="1017713" y="1534932"/>
            <a:ext cx="208417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对于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接口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进行测试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6A009B4-18FE-4512-B0D0-861A4EC6EFA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873486"/>
            <a:ext cx="3130428" cy="4147632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A8EE02DA-3027-4687-A87E-BC8CDA7D1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8112" y="1977762"/>
            <a:ext cx="3005257" cy="3997869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4970FB95-26A6-4FA4-BF29-B44BAEDB843E}"/>
              </a:ext>
            </a:extLst>
          </p:cNvPr>
          <p:cNvSpPr txBox="1"/>
          <p:nvPr/>
        </p:nvSpPr>
        <p:spPr>
          <a:xfrm>
            <a:off x="6510579" y="1534932"/>
            <a:ext cx="4499380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对于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语句覆盖、路径覆盖、软件覆盖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进行测试</a:t>
            </a:r>
          </a:p>
        </p:txBody>
      </p:sp>
    </p:spTree>
    <p:extLst>
      <p:ext uri="{BB962C8B-B14F-4D97-AF65-F5344CB8AC3E}">
        <p14:creationId xmlns:p14="http://schemas.microsoft.com/office/powerpoint/2010/main" val="617778915"/>
      </p:ext>
    </p:extLst>
  </p:cSld>
  <p:clrMapOvr>
    <a:masterClrMapping/>
  </p:clrMapOvr>
  <p:transition spd="slow" advClick="0" advTm="5000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5-4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测试过程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D4BC7B2-A7C7-4D4B-AE87-DA1B0C49D750}"/>
              </a:ext>
            </a:extLst>
          </p:cNvPr>
          <p:cNvSpPr txBox="1"/>
          <p:nvPr/>
        </p:nvSpPr>
        <p:spPr>
          <a:xfrm>
            <a:off x="743615" y="984446"/>
            <a:ext cx="242466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）单元测试工具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E6D6582-1766-4035-8FA8-3117BC5569BC}"/>
              </a:ext>
            </a:extLst>
          </p:cNvPr>
          <p:cNvSpPr txBox="1"/>
          <p:nvPr/>
        </p:nvSpPr>
        <p:spPr>
          <a:xfrm>
            <a:off x="743615" y="1683704"/>
            <a:ext cx="500500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Django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拥有</a:t>
            </a:r>
            <a:r>
              <a:rPr lang="zh-CN" altLang="zh-CN" sz="18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完善的单元测试</a:t>
            </a:r>
            <a:endParaRPr lang="en-US" altLang="zh-CN" sz="1800" dirty="0"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18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我们可以对开发的每一个功能进行单元测试</a:t>
            </a:r>
            <a:endParaRPr lang="en-US" altLang="zh-CN" sz="1800" dirty="0"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18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只要运行一个命令</a:t>
            </a:r>
            <a:endParaRPr lang="en-US" altLang="zh-CN" sz="1800" dirty="0"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rgbClr val="F1850F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python manage.py check </a:t>
            </a:r>
            <a:r>
              <a:rPr lang="zh-CN" altLang="zh-CN" sz="18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或者</a:t>
            </a:r>
            <a:r>
              <a:rPr lang="en-US" altLang="zh-CN" dirty="0">
                <a:solidFill>
                  <a:srgbClr val="F1850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python manage.py test</a:t>
            </a:r>
            <a:endParaRPr lang="zh-CN" altLang="en-US" dirty="0">
              <a:solidFill>
                <a:srgbClr val="F1850F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383A17C7-1351-4CCE-9BC3-5A8B1B15BE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5012" y="3546469"/>
            <a:ext cx="5265420" cy="97536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64CFBAE0-4347-4D42-939C-00A272D1F78B}"/>
              </a:ext>
            </a:extLst>
          </p:cNvPr>
          <p:cNvSpPr txBox="1"/>
          <p:nvPr/>
        </p:nvSpPr>
        <p:spPr>
          <a:xfrm>
            <a:off x="6095999" y="989108"/>
            <a:ext cx="242466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）单元测试用例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6143B97-9600-4E40-A471-DDB6B01D9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217" y="1422480"/>
            <a:ext cx="3140190" cy="441799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95C6C684-22D6-4781-B2E6-168A7E977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4172" y="1422480"/>
            <a:ext cx="3140190" cy="4445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25370"/>
      </p:ext>
    </p:extLst>
  </p:cSld>
  <p:clrMapOvr>
    <a:masterClrMapping/>
  </p:clrMapOvr>
  <p:transition spd="slow" advClick="0" advTm="5000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5-4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测试过程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D4BC7B2-A7C7-4D4B-AE87-DA1B0C49D750}"/>
              </a:ext>
            </a:extLst>
          </p:cNvPr>
          <p:cNvSpPr txBox="1"/>
          <p:nvPr/>
        </p:nvSpPr>
        <p:spPr>
          <a:xfrm>
            <a:off x="807633" y="1008683"/>
            <a:ext cx="1734231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）集成测试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EE8365F1-1FE4-4744-810C-35FBDE09ED3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11172" y="1347237"/>
            <a:ext cx="4372558" cy="228981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DEAB74DC-1F81-4FAF-A6AD-B7A11E642C6B}"/>
              </a:ext>
            </a:extLst>
          </p:cNvPr>
          <p:cNvSpPr txBox="1"/>
          <p:nvPr/>
        </p:nvSpPr>
        <p:spPr>
          <a:xfrm>
            <a:off x="6622602" y="1008683"/>
            <a:ext cx="1734231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）系统测试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4D8A876-2FB7-4E46-9560-DCA5F3F9AAD4}"/>
              </a:ext>
            </a:extLst>
          </p:cNvPr>
          <p:cNvSpPr txBox="1"/>
          <p:nvPr/>
        </p:nvSpPr>
        <p:spPr>
          <a:xfrm>
            <a:off x="701564" y="4005429"/>
            <a:ext cx="43725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     </a:t>
            </a:r>
            <a:r>
              <a:rPr lang="zh-CN" altLang="zh-CN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集成测试是一个简单的</a:t>
            </a:r>
            <a:r>
              <a:rPr lang="en-US" altLang="zh-CN" sz="1600" dirty="0" err="1">
                <a:solidFill>
                  <a:srgbClr val="FF0000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package:test</a:t>
            </a:r>
            <a:r>
              <a:rPr lang="zh-CN" altLang="zh-CN" sz="1600" dirty="0">
                <a:solidFill>
                  <a:srgbClr val="FF0000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测试</a:t>
            </a:r>
            <a:r>
              <a:rPr lang="zh-CN" altLang="zh-CN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，它使用</a:t>
            </a:r>
            <a:r>
              <a:rPr lang="en-US" altLang="zh-CN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Flutter Driver API</a:t>
            </a:r>
            <a:r>
              <a:rPr lang="zh-CN" altLang="zh-CN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告诉应用程序执行什么操作，然后验证应用程序是否执行了此操作。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09CB692-D58D-4C2C-9407-2E49631D7729}"/>
              </a:ext>
            </a:extLst>
          </p:cNvPr>
          <p:cNvSpPr txBox="1"/>
          <p:nvPr/>
        </p:nvSpPr>
        <p:spPr>
          <a:xfrm>
            <a:off x="701564" y="4925988"/>
            <a:ext cx="3432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命令行工具：</a:t>
            </a:r>
            <a:r>
              <a:rPr lang="en-US" altLang="zh-CN" sz="1600" kern="100" dirty="0">
                <a:solidFill>
                  <a:srgbClr val="FF0000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flutter driver</a:t>
            </a:r>
            <a:endParaRPr lang="zh-CN" altLang="zh-CN" sz="1600" kern="100" dirty="0">
              <a:solidFill>
                <a:srgbClr val="FF0000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工具包</a:t>
            </a:r>
            <a:r>
              <a:rPr lang="en-US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package</a:t>
            </a: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1600" kern="100" dirty="0" err="1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flutter_driver</a:t>
            </a:r>
            <a:r>
              <a:rPr lang="en-US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(API)</a:t>
            </a:r>
            <a:endParaRPr lang="zh-CN" altLang="zh-CN" sz="1600" kern="100" dirty="0"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F6ADDBF-A5C8-45AD-9511-7DFB8A38538C}"/>
              </a:ext>
            </a:extLst>
          </p:cNvPr>
          <p:cNvSpPr txBox="1"/>
          <p:nvPr/>
        </p:nvSpPr>
        <p:spPr>
          <a:xfrm>
            <a:off x="6704901" y="1449777"/>
            <a:ext cx="35212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Flutter</a:t>
            </a:r>
            <a:r>
              <a:rPr lang="zh-CN" altLang="zh-CN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性能监控工具 </a:t>
            </a:r>
            <a:r>
              <a:rPr lang="en-US" altLang="zh-CN" sz="1600" dirty="0">
                <a:solidFill>
                  <a:srgbClr val="FF0000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Observatory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B9EA058A-B583-4478-9729-E0C0CF2D508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83475" y="2025458"/>
            <a:ext cx="5512114" cy="3223177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53EAA028-873A-45F8-BEEC-2E56B2B96A73}"/>
              </a:ext>
            </a:extLst>
          </p:cNvPr>
          <p:cNvSpPr txBox="1"/>
          <p:nvPr/>
        </p:nvSpPr>
        <p:spPr>
          <a:xfrm>
            <a:off x="1256457" y="3498948"/>
            <a:ext cx="34329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4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系统框架图（自顶向下、宽度优先）</a:t>
            </a:r>
            <a:endParaRPr lang="zh-CN" altLang="zh-CN" sz="1400" kern="100" dirty="0"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09772"/>
      </p:ext>
    </p:extLst>
  </p:cSld>
  <p:clrMapOvr>
    <a:masterClrMapping/>
  </p:clrMapOvr>
  <p:transition spd="slow" advClick="0" advTm="5000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5-4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测试过程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D4BC7B2-A7C7-4D4B-AE87-DA1B0C49D750}"/>
              </a:ext>
            </a:extLst>
          </p:cNvPr>
          <p:cNvSpPr txBox="1"/>
          <p:nvPr/>
        </p:nvSpPr>
        <p:spPr>
          <a:xfrm>
            <a:off x="1017713" y="832126"/>
            <a:ext cx="242466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en-US" altLang="zh-CN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alpha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测试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&amp;&amp;</a:t>
            </a:r>
            <a:r>
              <a:rPr lang="en-US" altLang="zh-CN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beta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测试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A118D57-157C-4549-B546-82E84F1B8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755" y="4376712"/>
            <a:ext cx="1706532" cy="166674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4DB3AA6-AFBB-4BB6-9A43-43755F363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713" y="3068921"/>
            <a:ext cx="1625008" cy="1534616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D88734A0-BFAF-4D25-887F-9230AA061CB9}"/>
              </a:ext>
            </a:extLst>
          </p:cNvPr>
          <p:cNvSpPr txBox="1"/>
          <p:nvPr/>
        </p:nvSpPr>
        <p:spPr>
          <a:xfrm>
            <a:off x="1092078" y="4625309"/>
            <a:ext cx="1346377" cy="5847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张鑫</a:t>
            </a:r>
            <a:endParaRPr lang="en-US" altLang="zh-CN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1600" dirty="0">
                <a:solidFill>
                  <a:schemeClr val="accent4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软件工程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9B84E51-CB99-49F7-8683-7AC52101B28F}"/>
              </a:ext>
            </a:extLst>
          </p:cNvPr>
          <p:cNvSpPr txBox="1"/>
          <p:nvPr/>
        </p:nvSpPr>
        <p:spPr>
          <a:xfrm>
            <a:off x="9647832" y="6043455"/>
            <a:ext cx="1346377" cy="5847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苗皓淇</a:t>
            </a:r>
            <a:endParaRPr lang="en-US" altLang="zh-CN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1600" dirty="0">
                <a:solidFill>
                  <a:schemeClr val="accent4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软件工程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39906A5-1D5D-434C-ABC2-8F637DF845E6}"/>
              </a:ext>
            </a:extLst>
          </p:cNvPr>
          <p:cNvSpPr txBox="1"/>
          <p:nvPr/>
        </p:nvSpPr>
        <p:spPr>
          <a:xfrm>
            <a:off x="9647832" y="3305064"/>
            <a:ext cx="1346377" cy="5847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杨枨</a:t>
            </a:r>
            <a:endParaRPr lang="en-US" altLang="zh-CN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1600" dirty="0">
                <a:solidFill>
                  <a:schemeClr val="accent4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软工教师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9707943-19C2-4619-B556-0D215B870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229" y="4029415"/>
            <a:ext cx="2922487" cy="2051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E8552B8-1C81-4E7F-A7A3-067ADB236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181" y="2554644"/>
            <a:ext cx="2424665" cy="2006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04F80483-20B5-4168-9D52-BF525E314B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7256" y="996599"/>
            <a:ext cx="3108527" cy="2166144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5DF41C34-2D3D-4FBE-819E-77C384DBB2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25298" y="1555897"/>
            <a:ext cx="1917695" cy="1666736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20E4979B-1A0A-4FB9-B96C-DE6CE141AD37}"/>
              </a:ext>
            </a:extLst>
          </p:cNvPr>
          <p:cNvSpPr txBox="1"/>
          <p:nvPr/>
        </p:nvSpPr>
        <p:spPr>
          <a:xfrm>
            <a:off x="6921616" y="4383028"/>
            <a:ext cx="25441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tabLst>
                <a:tab pos="2438400" algn="l"/>
              </a:tabLst>
            </a:pPr>
            <a:r>
              <a:rPr lang="zh-CN" altLang="zh-CN" sz="1600" b="1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好东西</a:t>
            </a:r>
            <a:r>
              <a:rPr lang="zh-CN" altLang="en-US" sz="16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、</a:t>
            </a:r>
            <a:r>
              <a:rPr lang="zh-CN" altLang="zh-CN" sz="1600" b="1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功能较简陋</a:t>
            </a:r>
            <a:r>
              <a:rPr lang="zh-CN" altLang="en-US" sz="16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、</a:t>
            </a:r>
            <a:endParaRPr lang="en-US" altLang="zh-CN" sz="1600" kern="100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lvl="0" algn="just">
              <a:tabLst>
                <a:tab pos="2438400" algn="l"/>
              </a:tabLst>
            </a:pPr>
            <a:r>
              <a:rPr lang="zh-CN" altLang="zh-CN" sz="16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图片加载慢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F602D1B3-2091-4588-A893-5694B96D3374}"/>
              </a:ext>
            </a:extLst>
          </p:cNvPr>
          <p:cNvSpPr txBox="1"/>
          <p:nvPr/>
        </p:nvSpPr>
        <p:spPr>
          <a:xfrm>
            <a:off x="2995717" y="2743808"/>
            <a:ext cx="188108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buFont typeface="+mj-lt"/>
              <a:buAutoNum type="arabicPeriod"/>
              <a:tabLst>
                <a:tab pos="2438400" algn="l"/>
              </a:tabLst>
            </a:pP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界面简陋</a:t>
            </a:r>
          </a:p>
          <a:p>
            <a:pPr marL="342900" lvl="0" indent="-342900" algn="just">
              <a:buFont typeface="+mj-lt"/>
              <a:buAutoNum type="arabicPeriod"/>
              <a:tabLst>
                <a:tab pos="2438400" algn="l"/>
              </a:tabLst>
            </a:pP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功能不太全</a:t>
            </a:r>
          </a:p>
          <a:p>
            <a:pPr marL="342900" lvl="0" indent="-342900" algn="just">
              <a:buFont typeface="+mj-lt"/>
              <a:buAutoNum type="arabicPeriod"/>
              <a:tabLst>
                <a:tab pos="2438400" algn="l"/>
              </a:tabLst>
            </a:pP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收藏加载慢</a:t>
            </a:r>
          </a:p>
          <a:p>
            <a:pPr marL="342900" lvl="0" indent="-342900" algn="just">
              <a:buFont typeface="+mj-lt"/>
              <a:buAutoNum type="arabicPeriod"/>
              <a:tabLst>
                <a:tab pos="2438400" algn="l"/>
              </a:tabLst>
            </a:pP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图片加载慢</a:t>
            </a:r>
            <a:endParaRPr lang="zh-CN" altLang="zh-CN" sz="1600" kern="100" dirty="0"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525419"/>
      </p:ext>
    </p:extLst>
  </p:cSld>
  <p:clrMapOvr>
    <a:masterClrMapping/>
  </p:clrMapOvr>
  <p:transition spd="slow" advClick="0" advTm="5000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5-5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阶段总结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4EC6E9B-AA3E-4A70-A108-F9A53EC57315}"/>
              </a:ext>
            </a:extLst>
          </p:cNvPr>
          <p:cNvSpPr txBox="1"/>
          <p:nvPr/>
        </p:nvSpPr>
        <p:spPr>
          <a:xfrm>
            <a:off x="1017713" y="821901"/>
            <a:ext cx="242466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测试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总体分析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AEF4269-F817-443B-9951-E0CAA2F75F3B}"/>
              </a:ext>
            </a:extLst>
          </p:cNvPr>
          <p:cNvSpPr txBox="1"/>
          <p:nvPr/>
        </p:nvSpPr>
        <p:spPr>
          <a:xfrm>
            <a:off x="642754" y="2319143"/>
            <a:ext cx="18784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）测试结果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903F55E-4E13-49A9-916C-318ACC618381}"/>
              </a:ext>
            </a:extLst>
          </p:cNvPr>
          <p:cNvSpPr txBox="1"/>
          <p:nvPr/>
        </p:nvSpPr>
        <p:spPr>
          <a:xfrm>
            <a:off x="7889674" y="2907081"/>
            <a:ext cx="228743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16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）反馈的解决措施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F6D85A3-D89F-4AE8-A734-36E79B12B196}"/>
              </a:ext>
            </a:extLst>
          </p:cNvPr>
          <p:cNvSpPr txBox="1"/>
          <p:nvPr/>
        </p:nvSpPr>
        <p:spPr>
          <a:xfrm>
            <a:off x="544299" y="2637607"/>
            <a:ext cx="4381766" cy="2642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1.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主要功能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基本都可以实现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2.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1600" dirty="0">
                <a:solidFill>
                  <a:srgbClr val="F1850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HTTP</a:t>
            </a:r>
            <a:r>
              <a:rPr lang="zh-CN" altLang="en-US" sz="1600" dirty="0">
                <a:solidFill>
                  <a:srgbClr val="F1850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请求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都能成功返回信息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3.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界面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能够按照</a:t>
            </a:r>
            <a:r>
              <a:rPr lang="zh-CN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预期跳转</a:t>
            </a:r>
            <a:endParaRPr lang="en-US" altLang="zh-CN" sz="1600" dirty="0">
              <a:solidFill>
                <a:schemeClr val="accent1">
                  <a:lumMod val="60000"/>
                  <a:lumOff val="40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4.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能在大部分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Android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手机</a:t>
            </a:r>
            <a:r>
              <a:rPr lang="zh-CN" altLang="en-US" sz="1600" dirty="0">
                <a:solidFill>
                  <a:srgbClr val="00B05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适配</a:t>
            </a:r>
            <a:endParaRPr lang="en-US" altLang="zh-CN" sz="1600" dirty="0">
              <a:solidFill>
                <a:srgbClr val="00B05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5.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远程数据库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读写正常</a:t>
            </a:r>
            <a:endParaRPr lang="en-US" altLang="zh-CN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6.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图片并发访问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会报异常导致加载缓慢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7.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偶尔会请求超时或因频繁请求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崩溃</a:t>
            </a:r>
            <a:endParaRPr lang="en-US" altLang="zh-CN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E655FA1-E058-4FB9-9A70-3E5F450117CE}"/>
              </a:ext>
            </a:extLst>
          </p:cNvPr>
          <p:cNvSpPr txBox="1"/>
          <p:nvPr/>
        </p:nvSpPr>
        <p:spPr>
          <a:xfrm>
            <a:off x="7828072" y="3287967"/>
            <a:ext cx="5184107" cy="1211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15000"/>
              </a:lnSpc>
              <a:buAutoNum type="arabicPeriod"/>
            </a:pPr>
            <a:r>
              <a:rPr lang="zh-CN" altLang="en-US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图片加载缓慢     </a:t>
            </a:r>
            <a:r>
              <a:rPr lang="zh-CN" altLang="en-US" sz="1600" dirty="0">
                <a:solidFill>
                  <a:srgbClr val="F1850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服务器太捞了</a:t>
            </a:r>
            <a:r>
              <a:rPr lang="en-US" altLang="zh-CN" sz="1600" dirty="0">
                <a:solidFill>
                  <a:srgbClr val="F1850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...</a:t>
            </a:r>
          </a:p>
          <a:p>
            <a:pPr marL="342900" indent="-342900">
              <a:lnSpc>
                <a:spcPct val="115000"/>
              </a:lnSpc>
              <a:buAutoNum type="arabicPeriod"/>
            </a:pPr>
            <a:r>
              <a:rPr lang="zh-CN" altLang="en-US" sz="16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界面还不够美观     </a:t>
            </a:r>
            <a:r>
              <a:rPr lang="zh-CN" altLang="en-US" sz="1600" kern="1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已经尽力</a:t>
            </a:r>
            <a:r>
              <a:rPr lang="en-US" altLang="zh-CN" sz="1600" kern="1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...</a:t>
            </a:r>
            <a:endParaRPr lang="en-US" altLang="zh-CN" sz="1600" dirty="0">
              <a:solidFill>
                <a:srgbClr val="F1850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r>
              <a:rPr lang="zh-CN" altLang="en-US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功能还需继续完善</a:t>
            </a:r>
            <a:r>
              <a:rPr lang="en-US" altLang="zh-CN" sz="16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    </a:t>
            </a:r>
            <a:r>
              <a:rPr lang="zh-CN" altLang="en-US" sz="1600" kern="100" dirty="0">
                <a:solidFill>
                  <a:srgbClr val="00B0F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后续会进行完善</a:t>
            </a:r>
            <a:endParaRPr lang="en-US" altLang="zh-CN" sz="1600" kern="100" dirty="0">
              <a:solidFill>
                <a:srgbClr val="00B0F0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r>
              <a:rPr lang="zh-CN" altLang="en-US" sz="16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响应时间：立刻马上    </a:t>
            </a:r>
            <a:r>
              <a:rPr lang="zh-CN" altLang="en-US" sz="1600" kern="100" dirty="0">
                <a:solidFill>
                  <a:srgbClr val="00B05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基本可以实现</a:t>
            </a:r>
            <a:endParaRPr lang="en-US" altLang="zh-CN" sz="1600" kern="100" dirty="0">
              <a:solidFill>
                <a:srgbClr val="00B05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E08D9F-2947-4A56-9B9D-16D296E2C6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8471" y="950668"/>
            <a:ext cx="2089842" cy="136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椭圆 22">
            <a:extLst>
              <a:ext uri="{FF2B5EF4-FFF2-40B4-BE49-F238E27FC236}">
                <a16:creationId xmlns:a16="http://schemas.microsoft.com/office/drawing/2014/main" id="{862072AF-4B75-4CC8-A869-E0F40EECA13F}"/>
              </a:ext>
            </a:extLst>
          </p:cNvPr>
          <p:cNvSpPr/>
          <p:nvPr/>
        </p:nvSpPr>
        <p:spPr>
          <a:xfrm>
            <a:off x="4280786" y="2382568"/>
            <a:ext cx="2865372" cy="2865372"/>
          </a:xfrm>
          <a:prstGeom prst="ellipse">
            <a:avLst/>
          </a:prstGeom>
          <a:solidFill>
            <a:srgbClr val="1C50A2"/>
          </a:solidFill>
          <a:ln w="25400" cap="flat" cmpd="sng" algn="ctr">
            <a:noFill/>
            <a:prstDash val="solid"/>
          </a:ln>
          <a:effectLst>
            <a:softEdge rad="25400"/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019EBA68-696D-4FE7-AD05-19FEB57BB1D7}"/>
              </a:ext>
            </a:extLst>
          </p:cNvPr>
          <p:cNvGrpSpPr/>
          <p:nvPr/>
        </p:nvGrpSpPr>
        <p:grpSpPr>
          <a:xfrm>
            <a:off x="4805298" y="2907081"/>
            <a:ext cx="1816348" cy="1816348"/>
            <a:chOff x="8502650" y="2178050"/>
            <a:chExt cx="2120900" cy="212090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4A9B0A21-9C20-42B2-9CCB-8E501B7E495F}"/>
                </a:ext>
              </a:extLst>
            </p:cNvPr>
            <p:cNvSpPr/>
            <p:nvPr/>
          </p:nvSpPr>
          <p:spPr>
            <a:xfrm>
              <a:off x="8502650" y="2178050"/>
              <a:ext cx="2120900" cy="2120900"/>
            </a:xfrm>
            <a:prstGeom prst="ellipse">
              <a:avLst/>
            </a:prstGeom>
            <a:gradFill>
              <a:gsLst>
                <a:gs pos="100000">
                  <a:srgbClr val="E4E4E4"/>
                </a:gs>
                <a:gs pos="0">
                  <a:sysClr val="window" lastClr="FFFFFF"/>
                </a:gs>
              </a:gsLst>
              <a:lin ang="5400000" scaled="1"/>
            </a:gradFill>
            <a:ln w="25400" cap="flat" cmpd="sng" algn="ctr">
              <a:noFill/>
              <a:prstDash val="solid"/>
            </a:ln>
            <a:effectLst>
              <a:outerShdw blurRad="127000" dist="5080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E6547D06-135B-47A6-8A6B-BDD486B8740A}"/>
                </a:ext>
              </a:extLst>
            </p:cNvPr>
            <p:cNvSpPr/>
            <p:nvPr/>
          </p:nvSpPr>
          <p:spPr>
            <a:xfrm>
              <a:off x="8502650" y="2178050"/>
              <a:ext cx="2120900" cy="2120900"/>
            </a:xfrm>
            <a:prstGeom prst="ellipse">
              <a:avLst/>
            </a:prstGeom>
            <a:gradFill>
              <a:gsLst>
                <a:gs pos="100000">
                  <a:srgbClr val="E4E4E4"/>
                </a:gs>
                <a:gs pos="0">
                  <a:srgbClr val="FBFBFB"/>
                </a:gs>
              </a:gsLst>
              <a:lin ang="5400000" scaled="1"/>
            </a:gradFill>
            <a:ln w="25400" cap="flat" cmpd="sng" algn="ctr">
              <a:noFill/>
              <a:prstDash val="solid"/>
            </a:ln>
            <a:effectLst>
              <a:softEdge rad="50800"/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48405926-1595-429C-A06C-C38A997F29E2}"/>
              </a:ext>
            </a:extLst>
          </p:cNvPr>
          <p:cNvSpPr/>
          <p:nvPr/>
        </p:nvSpPr>
        <p:spPr>
          <a:xfrm>
            <a:off x="5090555" y="3192337"/>
            <a:ext cx="1245835" cy="1245835"/>
          </a:xfrm>
          <a:prstGeom prst="ellipse">
            <a:avLst/>
          </a:prstGeom>
          <a:gradFill>
            <a:gsLst>
              <a:gs pos="0">
                <a:srgbClr val="ECECEC"/>
              </a:gs>
              <a:gs pos="100000">
                <a:sysClr val="window" lastClr="FFFFFF"/>
              </a:gs>
            </a:gsLst>
            <a:lin ang="5400000" scaled="1"/>
          </a:gradFill>
          <a:ln w="25400" cap="flat" cmpd="sng" algn="ctr">
            <a:noFill/>
            <a:prstDash val="solid"/>
          </a:ln>
          <a:effectLst>
            <a:softEdge rad="25400"/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F9274590-93CA-4583-8CF8-6D6E471D29E1}"/>
              </a:ext>
            </a:extLst>
          </p:cNvPr>
          <p:cNvSpPr/>
          <p:nvPr/>
        </p:nvSpPr>
        <p:spPr>
          <a:xfrm>
            <a:off x="5228983" y="3330765"/>
            <a:ext cx="977900" cy="977900"/>
          </a:xfrm>
          <a:prstGeom prst="ellipse">
            <a:avLst/>
          </a:prstGeom>
          <a:solidFill>
            <a:srgbClr val="1C50A2"/>
          </a:solidFill>
          <a:ln w="25400" cap="flat" cmpd="sng" algn="ctr">
            <a:noFill/>
            <a:prstDash val="solid"/>
          </a:ln>
          <a:effectLst>
            <a:innerShdw blurRad="101600" dist="50800" dir="16200000">
              <a:srgbClr val="2683C6">
                <a:lumMod val="50000"/>
                <a:alpha val="59000"/>
              </a:srgbClr>
            </a:inn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B69118D5-CF6C-4C03-8099-29C33B8013A5}"/>
              </a:ext>
            </a:extLst>
          </p:cNvPr>
          <p:cNvGrpSpPr/>
          <p:nvPr/>
        </p:nvGrpSpPr>
        <p:grpSpPr>
          <a:xfrm>
            <a:off x="5435455" y="3576262"/>
            <a:ext cx="557455" cy="478016"/>
            <a:chOff x="3546346" y="2339026"/>
            <a:chExt cx="897787" cy="769842"/>
          </a:xfrm>
          <a:solidFill>
            <a:sysClr val="window" lastClr="FFFFFF"/>
          </a:solidFill>
        </p:grpSpPr>
        <p:sp>
          <p:nvSpPr>
            <p:cNvPr id="30" name="Rectangle 227">
              <a:extLst>
                <a:ext uri="{FF2B5EF4-FFF2-40B4-BE49-F238E27FC236}">
                  <a16:creationId xmlns:a16="http://schemas.microsoft.com/office/drawing/2014/main" id="{7A131E4B-6657-4AB2-81C2-AAAD098800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1526" y="3077423"/>
              <a:ext cx="882607" cy="314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Freeform 228">
              <a:extLst>
                <a:ext uri="{FF2B5EF4-FFF2-40B4-BE49-F238E27FC236}">
                  <a16:creationId xmlns:a16="http://schemas.microsoft.com/office/drawing/2014/main" id="{08F15F93-C7FD-4CF0-901A-6D18FCC58F6D}"/>
                </a:ext>
              </a:extLst>
            </p:cNvPr>
            <p:cNvSpPr/>
            <p:nvPr/>
          </p:nvSpPr>
          <p:spPr bwMode="auto">
            <a:xfrm>
              <a:off x="3617909" y="2844302"/>
              <a:ext cx="125777" cy="210351"/>
            </a:xfrm>
            <a:custGeom>
              <a:avLst/>
              <a:gdLst>
                <a:gd name="T0" fmla="*/ 6 w 49"/>
                <a:gd name="T1" fmla="*/ 82 h 82"/>
                <a:gd name="T2" fmla="*/ 43 w 49"/>
                <a:gd name="T3" fmla="*/ 82 h 82"/>
                <a:gd name="T4" fmla="*/ 49 w 49"/>
                <a:gd name="T5" fmla="*/ 76 h 82"/>
                <a:gd name="T6" fmla="*/ 49 w 49"/>
                <a:gd name="T7" fmla="*/ 0 h 82"/>
                <a:gd name="T8" fmla="*/ 0 w 49"/>
                <a:gd name="T9" fmla="*/ 49 h 82"/>
                <a:gd name="T10" fmla="*/ 0 w 49"/>
                <a:gd name="T11" fmla="*/ 76 h 82"/>
                <a:gd name="T12" fmla="*/ 6 w 49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82">
                  <a:moveTo>
                    <a:pt x="6" y="82"/>
                  </a:moveTo>
                  <a:cubicBezTo>
                    <a:pt x="43" y="82"/>
                    <a:pt x="43" y="82"/>
                    <a:pt x="43" y="82"/>
                  </a:cubicBezTo>
                  <a:cubicBezTo>
                    <a:pt x="46" y="82"/>
                    <a:pt x="49" y="79"/>
                    <a:pt x="49" y="76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9"/>
                    <a:pt x="3" y="82"/>
                    <a:pt x="6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Freeform 229">
              <a:extLst>
                <a:ext uri="{FF2B5EF4-FFF2-40B4-BE49-F238E27FC236}">
                  <a16:creationId xmlns:a16="http://schemas.microsoft.com/office/drawing/2014/main" id="{C0C9CCE0-851A-47AA-B65B-CE2AD73989E9}"/>
                </a:ext>
              </a:extLst>
            </p:cNvPr>
            <p:cNvSpPr/>
            <p:nvPr/>
          </p:nvSpPr>
          <p:spPr bwMode="auto">
            <a:xfrm>
              <a:off x="3779467" y="2682744"/>
              <a:ext cx="122524" cy="371910"/>
            </a:xfrm>
            <a:custGeom>
              <a:avLst/>
              <a:gdLst>
                <a:gd name="T0" fmla="*/ 5 w 48"/>
                <a:gd name="T1" fmla="*/ 145 h 145"/>
                <a:gd name="T2" fmla="*/ 43 w 48"/>
                <a:gd name="T3" fmla="*/ 145 h 145"/>
                <a:gd name="T4" fmla="*/ 48 w 48"/>
                <a:gd name="T5" fmla="*/ 139 h 145"/>
                <a:gd name="T6" fmla="*/ 48 w 48"/>
                <a:gd name="T7" fmla="*/ 0 h 145"/>
                <a:gd name="T8" fmla="*/ 0 w 48"/>
                <a:gd name="T9" fmla="*/ 49 h 145"/>
                <a:gd name="T10" fmla="*/ 0 w 48"/>
                <a:gd name="T11" fmla="*/ 139 h 145"/>
                <a:gd name="T12" fmla="*/ 5 w 48"/>
                <a:gd name="T1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5">
                  <a:moveTo>
                    <a:pt x="5" y="145"/>
                  </a:moveTo>
                  <a:cubicBezTo>
                    <a:pt x="43" y="145"/>
                    <a:pt x="43" y="145"/>
                    <a:pt x="43" y="145"/>
                  </a:cubicBezTo>
                  <a:cubicBezTo>
                    <a:pt x="46" y="145"/>
                    <a:pt x="48" y="142"/>
                    <a:pt x="48" y="13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142"/>
                    <a:pt x="2" y="145"/>
                    <a:pt x="5" y="1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Freeform 230">
              <a:extLst>
                <a:ext uri="{FF2B5EF4-FFF2-40B4-BE49-F238E27FC236}">
                  <a16:creationId xmlns:a16="http://schemas.microsoft.com/office/drawing/2014/main" id="{329FDEC9-D964-48E8-A2B6-75430BCDA3A4}"/>
                </a:ext>
              </a:extLst>
            </p:cNvPr>
            <p:cNvSpPr/>
            <p:nvPr/>
          </p:nvSpPr>
          <p:spPr bwMode="auto">
            <a:xfrm>
              <a:off x="3938857" y="2713104"/>
              <a:ext cx="124693" cy="341550"/>
            </a:xfrm>
            <a:custGeom>
              <a:avLst/>
              <a:gdLst>
                <a:gd name="T0" fmla="*/ 22 w 49"/>
                <a:gd name="T1" fmla="*/ 22 h 133"/>
                <a:gd name="T2" fmla="*/ 0 w 49"/>
                <a:gd name="T3" fmla="*/ 0 h 133"/>
                <a:gd name="T4" fmla="*/ 0 w 49"/>
                <a:gd name="T5" fmla="*/ 127 h 133"/>
                <a:gd name="T6" fmla="*/ 6 w 49"/>
                <a:gd name="T7" fmla="*/ 133 h 133"/>
                <a:gd name="T8" fmla="*/ 43 w 49"/>
                <a:gd name="T9" fmla="*/ 133 h 133"/>
                <a:gd name="T10" fmla="*/ 49 w 49"/>
                <a:gd name="T11" fmla="*/ 127 h 133"/>
                <a:gd name="T12" fmla="*/ 49 w 49"/>
                <a:gd name="T13" fmla="*/ 26 h 133"/>
                <a:gd name="T14" fmla="*/ 38 w 49"/>
                <a:gd name="T15" fmla="*/ 29 h 133"/>
                <a:gd name="T16" fmla="*/ 22 w 4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133">
                  <a:moveTo>
                    <a:pt x="22" y="2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0"/>
                    <a:pt x="3" y="133"/>
                    <a:pt x="6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6" y="133"/>
                    <a:pt x="49" y="130"/>
                    <a:pt x="49" y="127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6" y="28"/>
                    <a:pt x="42" y="29"/>
                    <a:pt x="38" y="29"/>
                  </a:cubicBezTo>
                  <a:cubicBezTo>
                    <a:pt x="32" y="29"/>
                    <a:pt x="27" y="26"/>
                    <a:pt x="2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4" name="Freeform 231">
              <a:extLst>
                <a:ext uri="{FF2B5EF4-FFF2-40B4-BE49-F238E27FC236}">
                  <a16:creationId xmlns:a16="http://schemas.microsoft.com/office/drawing/2014/main" id="{B5EE6FA4-8663-4BB8-B346-54487534360F}"/>
                </a:ext>
              </a:extLst>
            </p:cNvPr>
            <p:cNvSpPr/>
            <p:nvPr/>
          </p:nvSpPr>
          <p:spPr bwMode="auto">
            <a:xfrm>
              <a:off x="4100415" y="2624193"/>
              <a:ext cx="122524" cy="430461"/>
            </a:xfrm>
            <a:custGeom>
              <a:avLst/>
              <a:gdLst>
                <a:gd name="T0" fmla="*/ 5 w 48"/>
                <a:gd name="T1" fmla="*/ 168 h 168"/>
                <a:gd name="T2" fmla="*/ 43 w 48"/>
                <a:gd name="T3" fmla="*/ 168 h 168"/>
                <a:gd name="T4" fmla="*/ 48 w 48"/>
                <a:gd name="T5" fmla="*/ 162 h 168"/>
                <a:gd name="T6" fmla="*/ 48 w 48"/>
                <a:gd name="T7" fmla="*/ 0 h 168"/>
                <a:gd name="T8" fmla="*/ 0 w 48"/>
                <a:gd name="T9" fmla="*/ 48 h 168"/>
                <a:gd name="T10" fmla="*/ 0 w 48"/>
                <a:gd name="T11" fmla="*/ 162 h 168"/>
                <a:gd name="T12" fmla="*/ 5 w 48"/>
                <a:gd name="T1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68">
                  <a:moveTo>
                    <a:pt x="5" y="168"/>
                  </a:moveTo>
                  <a:cubicBezTo>
                    <a:pt x="43" y="168"/>
                    <a:pt x="43" y="168"/>
                    <a:pt x="43" y="168"/>
                  </a:cubicBezTo>
                  <a:cubicBezTo>
                    <a:pt x="46" y="168"/>
                    <a:pt x="48" y="165"/>
                    <a:pt x="48" y="162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5"/>
                    <a:pt x="2" y="168"/>
                    <a:pt x="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5" name="Freeform 232">
              <a:extLst>
                <a:ext uri="{FF2B5EF4-FFF2-40B4-BE49-F238E27FC236}">
                  <a16:creationId xmlns:a16="http://schemas.microsoft.com/office/drawing/2014/main" id="{9B7A9035-C2C7-4CF2-A68C-067869183309}"/>
                </a:ext>
              </a:extLst>
            </p:cNvPr>
            <p:cNvSpPr/>
            <p:nvPr/>
          </p:nvSpPr>
          <p:spPr bwMode="auto">
            <a:xfrm>
              <a:off x="4258721" y="2513596"/>
              <a:ext cx="125777" cy="541058"/>
            </a:xfrm>
            <a:custGeom>
              <a:avLst/>
              <a:gdLst>
                <a:gd name="T0" fmla="*/ 29 w 49"/>
                <a:gd name="T1" fmla="*/ 0 h 211"/>
                <a:gd name="T2" fmla="*/ 0 w 49"/>
                <a:gd name="T3" fmla="*/ 29 h 211"/>
                <a:gd name="T4" fmla="*/ 0 w 49"/>
                <a:gd name="T5" fmla="*/ 205 h 211"/>
                <a:gd name="T6" fmla="*/ 6 w 49"/>
                <a:gd name="T7" fmla="*/ 211 h 211"/>
                <a:gd name="T8" fmla="*/ 43 w 49"/>
                <a:gd name="T9" fmla="*/ 211 h 211"/>
                <a:gd name="T10" fmla="*/ 49 w 49"/>
                <a:gd name="T11" fmla="*/ 205 h 211"/>
                <a:gd name="T12" fmla="*/ 49 w 49"/>
                <a:gd name="T13" fmla="*/ 22 h 211"/>
                <a:gd name="T14" fmla="*/ 29 w 49"/>
                <a:gd name="T15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211">
                  <a:moveTo>
                    <a:pt x="29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08"/>
                    <a:pt x="3" y="211"/>
                    <a:pt x="6" y="211"/>
                  </a:cubicBezTo>
                  <a:cubicBezTo>
                    <a:pt x="43" y="211"/>
                    <a:pt x="43" y="211"/>
                    <a:pt x="43" y="211"/>
                  </a:cubicBezTo>
                  <a:cubicBezTo>
                    <a:pt x="46" y="211"/>
                    <a:pt x="49" y="208"/>
                    <a:pt x="49" y="205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38" y="21"/>
                    <a:pt x="29" y="12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Freeform 233">
              <a:extLst>
                <a:ext uri="{FF2B5EF4-FFF2-40B4-BE49-F238E27FC236}">
                  <a16:creationId xmlns:a16="http://schemas.microsoft.com/office/drawing/2014/main" id="{B2DDF16A-FAEE-4171-A777-DC8BD5EAB341}"/>
                </a:ext>
              </a:extLst>
            </p:cNvPr>
            <p:cNvSpPr/>
            <p:nvPr/>
          </p:nvSpPr>
          <p:spPr bwMode="auto">
            <a:xfrm>
              <a:off x="3546346" y="2339026"/>
              <a:ext cx="871764" cy="610452"/>
            </a:xfrm>
            <a:custGeom>
              <a:avLst/>
              <a:gdLst>
                <a:gd name="T0" fmla="*/ 20 w 340"/>
                <a:gd name="T1" fmla="*/ 234 h 238"/>
                <a:gd name="T2" fmla="*/ 140 w 340"/>
                <a:gd name="T3" fmla="*/ 113 h 238"/>
                <a:gd name="T4" fmla="*/ 183 w 340"/>
                <a:gd name="T5" fmla="*/ 156 h 238"/>
                <a:gd name="T6" fmla="*/ 199 w 340"/>
                <a:gd name="T7" fmla="*/ 156 h 238"/>
                <a:gd name="T8" fmla="*/ 318 w 340"/>
                <a:gd name="T9" fmla="*/ 37 h 238"/>
                <a:gd name="T10" fmla="*/ 318 w 340"/>
                <a:gd name="T11" fmla="*/ 64 h 238"/>
                <a:gd name="T12" fmla="*/ 329 w 340"/>
                <a:gd name="T13" fmla="*/ 75 h 238"/>
                <a:gd name="T14" fmla="*/ 340 w 340"/>
                <a:gd name="T15" fmla="*/ 64 h 238"/>
                <a:gd name="T16" fmla="*/ 340 w 340"/>
                <a:gd name="T17" fmla="*/ 11 h 238"/>
                <a:gd name="T18" fmla="*/ 337 w 340"/>
                <a:gd name="T19" fmla="*/ 3 h 238"/>
                <a:gd name="T20" fmla="*/ 329 w 340"/>
                <a:gd name="T21" fmla="*/ 0 h 238"/>
                <a:gd name="T22" fmla="*/ 276 w 340"/>
                <a:gd name="T23" fmla="*/ 0 h 238"/>
                <a:gd name="T24" fmla="*/ 265 w 340"/>
                <a:gd name="T25" fmla="*/ 11 h 238"/>
                <a:gd name="T26" fmla="*/ 276 w 340"/>
                <a:gd name="T27" fmla="*/ 22 h 238"/>
                <a:gd name="T28" fmla="*/ 302 w 340"/>
                <a:gd name="T29" fmla="*/ 22 h 238"/>
                <a:gd name="T30" fmla="*/ 191 w 340"/>
                <a:gd name="T31" fmla="*/ 133 h 238"/>
                <a:gd name="T32" fmla="*/ 148 w 340"/>
                <a:gd name="T33" fmla="*/ 90 h 238"/>
                <a:gd name="T34" fmla="*/ 133 w 340"/>
                <a:gd name="T35" fmla="*/ 90 h 238"/>
                <a:gd name="T36" fmla="*/ 4 w 340"/>
                <a:gd name="T37" fmla="*/ 219 h 238"/>
                <a:gd name="T38" fmla="*/ 4 w 340"/>
                <a:gd name="T39" fmla="*/ 234 h 238"/>
                <a:gd name="T40" fmla="*/ 20 w 340"/>
                <a:gd name="T41" fmla="*/ 2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238">
                  <a:moveTo>
                    <a:pt x="20" y="234"/>
                  </a:moveTo>
                  <a:cubicBezTo>
                    <a:pt x="140" y="113"/>
                    <a:pt x="140" y="113"/>
                    <a:pt x="140" y="113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8" y="160"/>
                    <a:pt x="195" y="160"/>
                    <a:pt x="199" y="156"/>
                  </a:cubicBezTo>
                  <a:cubicBezTo>
                    <a:pt x="318" y="37"/>
                    <a:pt x="318" y="37"/>
                    <a:pt x="318" y="37"/>
                  </a:cubicBezTo>
                  <a:cubicBezTo>
                    <a:pt x="318" y="64"/>
                    <a:pt x="318" y="64"/>
                    <a:pt x="318" y="64"/>
                  </a:cubicBezTo>
                  <a:cubicBezTo>
                    <a:pt x="318" y="70"/>
                    <a:pt x="323" y="75"/>
                    <a:pt x="329" y="75"/>
                  </a:cubicBezTo>
                  <a:cubicBezTo>
                    <a:pt x="335" y="75"/>
                    <a:pt x="340" y="70"/>
                    <a:pt x="340" y="64"/>
                  </a:cubicBezTo>
                  <a:cubicBezTo>
                    <a:pt x="340" y="11"/>
                    <a:pt x="340" y="11"/>
                    <a:pt x="340" y="11"/>
                  </a:cubicBezTo>
                  <a:cubicBezTo>
                    <a:pt x="340" y="8"/>
                    <a:pt x="339" y="5"/>
                    <a:pt x="337" y="3"/>
                  </a:cubicBezTo>
                  <a:cubicBezTo>
                    <a:pt x="335" y="1"/>
                    <a:pt x="332" y="0"/>
                    <a:pt x="329" y="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70" y="0"/>
                    <a:pt x="265" y="4"/>
                    <a:pt x="265" y="11"/>
                  </a:cubicBezTo>
                  <a:cubicBezTo>
                    <a:pt x="265" y="17"/>
                    <a:pt x="270" y="22"/>
                    <a:pt x="276" y="22"/>
                  </a:cubicBezTo>
                  <a:cubicBezTo>
                    <a:pt x="302" y="22"/>
                    <a:pt x="302" y="22"/>
                    <a:pt x="302" y="22"/>
                  </a:cubicBezTo>
                  <a:cubicBezTo>
                    <a:pt x="191" y="133"/>
                    <a:pt x="191" y="133"/>
                    <a:pt x="191" y="133"/>
                  </a:cubicBezTo>
                  <a:cubicBezTo>
                    <a:pt x="148" y="90"/>
                    <a:pt x="148" y="90"/>
                    <a:pt x="148" y="90"/>
                  </a:cubicBezTo>
                  <a:cubicBezTo>
                    <a:pt x="144" y="86"/>
                    <a:pt x="137" y="86"/>
                    <a:pt x="133" y="90"/>
                  </a:cubicBezTo>
                  <a:cubicBezTo>
                    <a:pt x="4" y="219"/>
                    <a:pt x="4" y="219"/>
                    <a:pt x="4" y="219"/>
                  </a:cubicBezTo>
                  <a:cubicBezTo>
                    <a:pt x="0" y="223"/>
                    <a:pt x="0" y="230"/>
                    <a:pt x="4" y="234"/>
                  </a:cubicBezTo>
                  <a:cubicBezTo>
                    <a:pt x="8" y="238"/>
                    <a:pt x="15" y="238"/>
                    <a:pt x="20" y="2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387F643E-1456-43F8-9C28-515D35382A38}"/>
              </a:ext>
            </a:extLst>
          </p:cNvPr>
          <p:cNvGrpSpPr/>
          <p:nvPr/>
        </p:nvGrpSpPr>
        <p:grpSpPr>
          <a:xfrm>
            <a:off x="3825567" y="3719715"/>
            <a:ext cx="3775808" cy="191078"/>
            <a:chOff x="3583200" y="3301838"/>
            <a:chExt cx="5025601" cy="254325"/>
          </a:xfrm>
          <a:solidFill>
            <a:srgbClr val="1C50A2"/>
          </a:solidFill>
        </p:grpSpPr>
        <p:sp>
          <p:nvSpPr>
            <p:cNvPr id="38" name="等腰三角形 37">
              <a:extLst>
                <a:ext uri="{FF2B5EF4-FFF2-40B4-BE49-F238E27FC236}">
                  <a16:creationId xmlns:a16="http://schemas.microsoft.com/office/drawing/2014/main" id="{7226CDFE-F9EA-41AE-B818-7560C7735E5E}"/>
                </a:ext>
              </a:extLst>
            </p:cNvPr>
            <p:cNvSpPr/>
            <p:nvPr/>
          </p:nvSpPr>
          <p:spPr>
            <a:xfrm rot="5400000">
              <a:off x="8372016" y="3319378"/>
              <a:ext cx="254325" cy="219245"/>
            </a:xfrm>
            <a:prstGeom prst="triangle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等腰三角形 38">
              <a:extLst>
                <a:ext uri="{FF2B5EF4-FFF2-40B4-BE49-F238E27FC236}">
                  <a16:creationId xmlns:a16="http://schemas.microsoft.com/office/drawing/2014/main" id="{E15C77A9-7749-4FCB-B503-131D69E48537}"/>
                </a:ext>
              </a:extLst>
            </p:cNvPr>
            <p:cNvSpPr/>
            <p:nvPr/>
          </p:nvSpPr>
          <p:spPr>
            <a:xfrm rot="16200000" flipH="1">
              <a:off x="3565660" y="3319378"/>
              <a:ext cx="254325" cy="219245"/>
            </a:xfrm>
            <a:prstGeom prst="triangle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8899474"/>
      </p:ext>
    </p:extLst>
  </p:cSld>
  <p:clrMapOvr>
    <a:masterClrMapping/>
  </p:clrMapOvr>
  <p:transition spd="slow" advClick="0" advTm="5000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F4C472-CFBC-4050-A1C1-4DFD8A8C04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7441673" y="2"/>
            <a:ext cx="4760987" cy="25908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5B921C-991E-4F0F-8BF8-64DD78DAC8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1" y="4307697"/>
            <a:ext cx="4760987" cy="2590805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37BDB71A-D409-4677-9668-4CCD3578A7CD}"/>
              </a:ext>
            </a:extLst>
          </p:cNvPr>
          <p:cNvGrpSpPr/>
          <p:nvPr/>
        </p:nvGrpSpPr>
        <p:grpSpPr>
          <a:xfrm>
            <a:off x="10660" y="2333633"/>
            <a:ext cx="12192000" cy="2344420"/>
            <a:chOff x="1" y="2324"/>
            <a:chExt cx="14400" cy="2769"/>
          </a:xfrm>
        </p:grpSpPr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81BEB6FA-799A-4CFE-9D1A-0591CA6CE96E}"/>
                </a:ext>
              </a:extLst>
            </p:cNvPr>
            <p:cNvSpPr/>
            <p:nvPr/>
          </p:nvSpPr>
          <p:spPr>
            <a:xfrm rot="16200000">
              <a:off x="8795" y="-533"/>
              <a:ext cx="2707" cy="8504"/>
            </a:xfrm>
            <a:prstGeom prst="trapezoid">
              <a:avLst>
                <a:gd name="adj" fmla="val 16935"/>
              </a:avLst>
            </a:prstGeom>
            <a:solidFill>
              <a:srgbClr val="1C5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梯形 9">
              <a:extLst>
                <a:ext uri="{FF2B5EF4-FFF2-40B4-BE49-F238E27FC236}">
                  <a16:creationId xmlns:a16="http://schemas.microsoft.com/office/drawing/2014/main" id="{ABEEC0FD-BE6A-4DFB-8815-BAB7DEE04D77}"/>
                </a:ext>
              </a:extLst>
            </p:cNvPr>
            <p:cNvSpPr/>
            <p:nvPr/>
          </p:nvSpPr>
          <p:spPr>
            <a:xfrm rot="5400000">
              <a:off x="1573" y="752"/>
              <a:ext cx="2769" cy="5914"/>
            </a:xfrm>
            <a:prstGeom prst="trapezoid">
              <a:avLst>
                <a:gd name="adj" fmla="val 17865"/>
              </a:avLst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文本框 2">
              <a:extLst>
                <a:ext uri="{FF2B5EF4-FFF2-40B4-BE49-F238E27FC236}">
                  <a16:creationId xmlns:a16="http://schemas.microsoft.com/office/drawing/2014/main" id="{E43EB106-9B29-46DD-B29B-1E4A77132BBF}"/>
                </a:ext>
              </a:extLst>
            </p:cNvPr>
            <p:cNvSpPr txBox="1"/>
            <p:nvPr/>
          </p:nvSpPr>
          <p:spPr>
            <a:xfrm>
              <a:off x="4204" y="3177"/>
              <a:ext cx="1031" cy="106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1C50A2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Part</a:t>
              </a:r>
              <a:r>
                <a:rPr kumimoji="0" lang="en-US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1C50A2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1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95907F5-1DEE-41C7-9A8B-A4F8A857EF31}"/>
                </a:ext>
              </a:extLst>
            </p:cNvPr>
            <p:cNvSpPr/>
            <p:nvPr/>
          </p:nvSpPr>
          <p:spPr>
            <a:xfrm>
              <a:off x="6640" y="3280"/>
              <a:ext cx="2345" cy="736"/>
            </a:xfrm>
            <a:prstGeom prst="rect">
              <a:avLst/>
            </a:prstGeom>
          </p:spPr>
          <p:txBody>
            <a:bodyPr wrap="none" lIns="68580" tIns="34290" rIns="68580" bIns="3429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项目计划</a:t>
              </a: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7F812A4-0404-4640-B4E5-0D71609C36C8}"/>
                </a:ext>
              </a:extLst>
            </p:cNvPr>
            <p:cNvGrpSpPr/>
            <p:nvPr/>
          </p:nvGrpSpPr>
          <p:grpSpPr>
            <a:xfrm>
              <a:off x="9194" y="2794"/>
              <a:ext cx="1430" cy="1293"/>
              <a:chOff x="9138762" y="2649839"/>
              <a:chExt cx="1210698" cy="1095055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807764BF-4ABE-47D9-A8EC-7828F450D73D}"/>
                  </a:ext>
                </a:extLst>
              </p:cNvPr>
              <p:cNvSpPr/>
              <p:nvPr/>
            </p:nvSpPr>
            <p:spPr>
              <a:xfrm>
                <a:off x="9140243" y="2649839"/>
                <a:ext cx="184771" cy="3077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3429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78B7D73D-2BD6-48B6-840B-BC94A0520097}"/>
                  </a:ext>
                </a:extLst>
              </p:cNvPr>
              <p:cNvSpPr/>
              <p:nvPr/>
            </p:nvSpPr>
            <p:spPr>
              <a:xfrm>
                <a:off x="9138762" y="3078524"/>
                <a:ext cx="1210692" cy="3077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3429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1-1 </a:t>
                </a: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项目概述</a:t>
                </a:r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6572D4D6-C34C-4DFE-82FC-A1B005E1D2D4}"/>
                  </a:ext>
                </a:extLst>
              </p:cNvPr>
              <p:cNvSpPr/>
              <p:nvPr/>
            </p:nvSpPr>
            <p:spPr>
              <a:xfrm>
                <a:off x="9138762" y="3437174"/>
                <a:ext cx="1210698" cy="3077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3429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1-2 </a:t>
                </a:r>
                <a:r>
                  <a:rPr kumimoji="1" lang="zh-CN" altLang="en-US" dirty="0">
                    <a:solidFill>
                      <a:prstClr val="white"/>
                    </a:solidFill>
                    <a:latin typeface="Arial" panose="020B0604020202020204"/>
                    <a:ea typeface="微软雅黑" panose="020B0503020204020204" pitchFamily="34" charset="-122"/>
                  </a:rPr>
                  <a:t>任务分配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32E9392D-639E-429B-943A-A89F404027D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463" y="2655008"/>
            <a:ext cx="1663266" cy="165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56618"/>
      </p:ext>
    </p:extLst>
  </p:cSld>
  <p:clrMapOvr>
    <a:masterClrMapping/>
  </p:clrMapOvr>
  <p:transition spd="slow" advClick="0" advTm="5000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F4C472-CFBC-4050-A1C1-4DFD8A8C04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7441673" y="2"/>
            <a:ext cx="4760987" cy="25908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5B921C-991E-4F0F-8BF8-64DD78DAC8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1" y="4307697"/>
            <a:ext cx="4760987" cy="2590805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37BDB71A-D409-4677-9668-4CCD3578A7CD}"/>
              </a:ext>
            </a:extLst>
          </p:cNvPr>
          <p:cNvGrpSpPr/>
          <p:nvPr/>
        </p:nvGrpSpPr>
        <p:grpSpPr>
          <a:xfrm>
            <a:off x="10660" y="2333633"/>
            <a:ext cx="12192000" cy="2344420"/>
            <a:chOff x="1" y="2324"/>
            <a:chExt cx="14400" cy="2769"/>
          </a:xfrm>
        </p:grpSpPr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81BEB6FA-799A-4CFE-9D1A-0591CA6CE96E}"/>
                </a:ext>
              </a:extLst>
            </p:cNvPr>
            <p:cNvSpPr/>
            <p:nvPr/>
          </p:nvSpPr>
          <p:spPr>
            <a:xfrm rot="16200000">
              <a:off x="8795" y="-533"/>
              <a:ext cx="2707" cy="8504"/>
            </a:xfrm>
            <a:prstGeom prst="trapezoid">
              <a:avLst>
                <a:gd name="adj" fmla="val 16935"/>
              </a:avLst>
            </a:prstGeom>
            <a:solidFill>
              <a:srgbClr val="1C5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梯形 9">
              <a:extLst>
                <a:ext uri="{FF2B5EF4-FFF2-40B4-BE49-F238E27FC236}">
                  <a16:creationId xmlns:a16="http://schemas.microsoft.com/office/drawing/2014/main" id="{ABEEC0FD-BE6A-4DFB-8815-BAB7DEE04D77}"/>
                </a:ext>
              </a:extLst>
            </p:cNvPr>
            <p:cNvSpPr/>
            <p:nvPr/>
          </p:nvSpPr>
          <p:spPr>
            <a:xfrm rot="5400000">
              <a:off x="1573" y="752"/>
              <a:ext cx="2769" cy="5914"/>
            </a:xfrm>
            <a:prstGeom prst="trapezoid">
              <a:avLst>
                <a:gd name="adj" fmla="val 17865"/>
              </a:avLst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文本框 2">
              <a:extLst>
                <a:ext uri="{FF2B5EF4-FFF2-40B4-BE49-F238E27FC236}">
                  <a16:creationId xmlns:a16="http://schemas.microsoft.com/office/drawing/2014/main" id="{E43EB106-9B29-46DD-B29B-1E4A77132BBF}"/>
                </a:ext>
              </a:extLst>
            </p:cNvPr>
            <p:cNvSpPr txBox="1"/>
            <p:nvPr/>
          </p:nvSpPr>
          <p:spPr>
            <a:xfrm>
              <a:off x="4204" y="3177"/>
              <a:ext cx="1031" cy="106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1C50A2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Part</a:t>
              </a:r>
              <a:r>
                <a:rPr lang="en-US" altLang="zh-CN" sz="5400" b="1" dirty="0">
                  <a:solidFill>
                    <a:srgbClr val="1C50A2"/>
                  </a:solidFill>
                  <a:latin typeface="Arial" panose="020B0604020202020204"/>
                  <a:ea typeface="微软雅黑" panose="020B0503020204020204" pitchFamily="34" charset="-122"/>
                </a:rPr>
                <a:t>6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95907F5-1DEE-41C7-9A8B-A4F8A857EF31}"/>
                </a:ext>
              </a:extLst>
            </p:cNvPr>
            <p:cNvSpPr/>
            <p:nvPr/>
          </p:nvSpPr>
          <p:spPr>
            <a:xfrm>
              <a:off x="6283" y="3312"/>
              <a:ext cx="2890" cy="736"/>
            </a:xfrm>
            <a:prstGeom prst="rect">
              <a:avLst/>
            </a:prstGeom>
          </p:spPr>
          <p:txBody>
            <a:bodyPr wrap="none" lIns="68580" tIns="34290" rIns="68580" bIns="3429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维护与总结</a:t>
              </a: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47AFB2A-1C77-451F-94E4-CA6AFA34B383}"/>
                </a:ext>
              </a:extLst>
            </p:cNvPr>
            <p:cNvGrpSpPr/>
            <p:nvPr/>
          </p:nvGrpSpPr>
          <p:grpSpPr>
            <a:xfrm>
              <a:off x="9197" y="2794"/>
              <a:ext cx="1595" cy="1186"/>
              <a:chOff x="5838757" y="1774523"/>
              <a:chExt cx="1012772" cy="753134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67F812A4-0404-4640-B4E5-0D71609C36C8}"/>
                  </a:ext>
                </a:extLst>
              </p:cNvPr>
              <p:cNvGrpSpPr/>
              <p:nvPr/>
            </p:nvGrpSpPr>
            <p:grpSpPr>
              <a:xfrm>
                <a:off x="5838757" y="1774523"/>
                <a:ext cx="1012772" cy="501335"/>
                <a:chOff x="9140243" y="2649839"/>
                <a:chExt cx="1350362" cy="668446"/>
              </a:xfrm>
            </p:grpSpPr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807764BF-4ABE-47D9-A8EC-7828F450D73D}"/>
                    </a:ext>
                  </a:extLst>
                </p:cNvPr>
                <p:cNvSpPr/>
                <p:nvPr/>
              </p:nvSpPr>
              <p:spPr>
                <a:xfrm>
                  <a:off x="9140243" y="2649839"/>
                  <a:ext cx="184771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78B7D73D-2BD6-48B6-840B-BC94A0520097}"/>
                    </a:ext>
                  </a:extLst>
                </p:cNvPr>
                <p:cNvSpPr/>
                <p:nvPr/>
              </p:nvSpPr>
              <p:spPr>
                <a:xfrm>
                  <a:off x="9279752" y="2698938"/>
                  <a:ext cx="1210853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6</a:t>
                  </a:r>
                  <a:r>
                    <a:rPr kumimoji="0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-1 </a:t>
                  </a:r>
                  <a:r>
                    <a:rPr kumimoji="0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总结报告</a:t>
                  </a:r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6572D4D6-C34C-4DFE-82FC-A1B005E1D2D4}"/>
                    </a:ext>
                  </a:extLst>
                </p:cNvPr>
                <p:cNvSpPr/>
                <p:nvPr/>
              </p:nvSpPr>
              <p:spPr>
                <a:xfrm>
                  <a:off x="9279754" y="3010565"/>
                  <a:ext cx="1210851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1" lang="en-US" altLang="zh-CN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6</a:t>
                  </a:r>
                  <a:r>
                    <a:rPr kumimoji="1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-2 </a:t>
                  </a:r>
                  <a:r>
                    <a:rPr kumimoji="1" lang="zh-CN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会议记录</a:t>
                  </a: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7651CD5E-9EE6-4656-AC1F-F5BECB188D51}"/>
                  </a:ext>
                </a:extLst>
              </p:cNvPr>
              <p:cNvSpPr/>
              <p:nvPr/>
            </p:nvSpPr>
            <p:spPr>
              <a:xfrm>
                <a:off x="5943389" y="2296817"/>
                <a:ext cx="907753" cy="2308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3429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dirty="0">
                    <a:solidFill>
                      <a:prstClr val="white"/>
                    </a:solidFill>
                    <a:latin typeface="Arial" panose="020B0604020202020204"/>
                    <a:ea typeface="微软雅黑" panose="020B0503020204020204" pitchFamily="34" charset="-122"/>
                  </a:rPr>
                  <a:t>6</a:t>
                </a:r>
                <a:r>
                  <a:rPr kumimoji="1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-3 </a:t>
                </a:r>
                <a:r>
                  <a:rPr kumimoji="1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开发工具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32E9392D-639E-429B-943A-A89F404027D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463" y="2655008"/>
            <a:ext cx="1663266" cy="1652689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F6E70D2A-C49F-469A-A4A3-EBB4F1042D09}"/>
              </a:ext>
            </a:extLst>
          </p:cNvPr>
          <p:cNvSpPr/>
          <p:nvPr/>
        </p:nvSpPr>
        <p:spPr>
          <a:xfrm>
            <a:off x="7936452" y="3746705"/>
            <a:ext cx="1210588" cy="307777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6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-4 </a:t>
            </a: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绩效评价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1C97F98-2612-466A-86E0-1CCF8D36778F}"/>
              </a:ext>
            </a:extLst>
          </p:cNvPr>
          <p:cNvSpPr/>
          <p:nvPr/>
        </p:nvSpPr>
        <p:spPr>
          <a:xfrm>
            <a:off x="7936029" y="4061573"/>
            <a:ext cx="1210588" cy="307777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6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-5 </a:t>
            </a: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参考资料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7425587"/>
      </p:ext>
    </p:extLst>
  </p:cSld>
  <p:clrMapOvr>
    <a:masterClrMapping/>
  </p:clrMapOvr>
  <p:transition spd="slow" advClick="0" advTm="5000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6-1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总结报告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61370A2-A44F-495F-84D1-E776B57DE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13" y="832126"/>
            <a:ext cx="4098828" cy="533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13513"/>
      </p:ext>
    </p:extLst>
  </p:cSld>
  <p:clrMapOvr>
    <a:masterClrMapping/>
  </p:clrMapOvr>
  <p:transition spd="slow" advClick="0" advTm="5000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6-2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会议记录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7439391-1087-449E-A0D4-4311E7882543}"/>
              </a:ext>
            </a:extLst>
          </p:cNvPr>
          <p:cNvSpPr txBox="1"/>
          <p:nvPr/>
        </p:nvSpPr>
        <p:spPr>
          <a:xfrm>
            <a:off x="807633" y="1008683"/>
            <a:ext cx="2424665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会议记录汇总</a:t>
            </a:r>
          </a:p>
        </p:txBody>
      </p:sp>
    </p:spTree>
    <p:extLst>
      <p:ext uri="{BB962C8B-B14F-4D97-AF65-F5344CB8AC3E}">
        <p14:creationId xmlns:p14="http://schemas.microsoft.com/office/powerpoint/2010/main" val="3304634233"/>
      </p:ext>
    </p:extLst>
  </p:cSld>
  <p:clrMapOvr>
    <a:masterClrMapping/>
  </p:clrMapOvr>
  <p:transition spd="slow" advClick="0" advTm="5000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6-3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开发工具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D67FBA0-0D57-48FF-96F0-CC6B6339D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4900" y="820988"/>
            <a:ext cx="2394708" cy="121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B3CF752-BA5C-40B7-9497-7A1ABD7E6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841" y="994795"/>
            <a:ext cx="1002059" cy="863045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52949D0-9011-4456-B2B0-875125DC85DE}"/>
              </a:ext>
            </a:extLst>
          </p:cNvPr>
          <p:cNvSpPr txBox="1"/>
          <p:nvPr/>
        </p:nvSpPr>
        <p:spPr>
          <a:xfrm>
            <a:off x="1092078" y="2026640"/>
            <a:ext cx="3487530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前端：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Android Studio + Flutter 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框架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287A298-D2CB-4436-A014-03254BA56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7376" y="967956"/>
            <a:ext cx="792061" cy="792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76CEDB0-7571-4B52-B777-9B7DF8C68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6286" y="861245"/>
            <a:ext cx="1521920" cy="89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9E54197A-2FC6-48D9-8979-FF3F68B8FC8A}"/>
              </a:ext>
            </a:extLst>
          </p:cNvPr>
          <p:cNvSpPr txBox="1"/>
          <p:nvPr/>
        </p:nvSpPr>
        <p:spPr>
          <a:xfrm>
            <a:off x="4742687" y="2026640"/>
            <a:ext cx="3487530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后端：</a:t>
            </a:r>
            <a:r>
              <a:rPr lang="en-US" altLang="zh-CN" sz="16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Pycharm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+ Django 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框架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894D745-618C-4B37-8C47-1B5CDE7BD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1604" y="819053"/>
            <a:ext cx="1845578" cy="1038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09940302-BDCC-4998-BD80-FBE24585AD90}"/>
              </a:ext>
            </a:extLst>
          </p:cNvPr>
          <p:cNvSpPr txBox="1"/>
          <p:nvPr/>
        </p:nvSpPr>
        <p:spPr>
          <a:xfrm>
            <a:off x="8393296" y="2026640"/>
            <a:ext cx="2164359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系统配置管理：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Git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290FA089-F34E-4B3E-A0E1-3B6B54FAD0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8640" y="3153510"/>
            <a:ext cx="1204250" cy="1039335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3BC9F674-7CAE-40B0-9A6D-B8068A448FE5}"/>
              </a:ext>
            </a:extLst>
          </p:cNvPr>
          <p:cNvSpPr txBox="1"/>
          <p:nvPr/>
        </p:nvSpPr>
        <p:spPr>
          <a:xfrm>
            <a:off x="1131122" y="2705986"/>
            <a:ext cx="17131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Microsoft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全家桶：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C0BC93C-66E5-48A3-9D00-558F3B0030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32363" y="3098610"/>
            <a:ext cx="1302500" cy="110754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416AC90E-FCEF-43D6-BCFB-206E7C8167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05218" y="3142256"/>
            <a:ext cx="1009158" cy="1020247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45BA2712-1570-43C4-812F-45EF9A429A7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37128" y="3169173"/>
            <a:ext cx="1009158" cy="939012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60269322-95AC-4F80-933F-43E7744113CB}"/>
              </a:ext>
            </a:extLst>
          </p:cNvPr>
          <p:cNvSpPr txBox="1"/>
          <p:nvPr/>
        </p:nvSpPr>
        <p:spPr>
          <a:xfrm>
            <a:off x="1182841" y="4357480"/>
            <a:ext cx="3487530" cy="3385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数据处理：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F63F921C-0B50-4A71-ADC6-720C920981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78640" y="4860669"/>
            <a:ext cx="1762422" cy="1015841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8DB8D416-6546-4AAF-A229-17D4808CC60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84315" y="4934856"/>
            <a:ext cx="1990585" cy="938092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11B709D8-3ED2-454A-96CA-013F73C44FA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230217" y="2717154"/>
            <a:ext cx="3656900" cy="318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915539"/>
      </p:ext>
    </p:extLst>
  </p:cSld>
  <p:clrMapOvr>
    <a:masterClrMapping/>
  </p:clrMapOvr>
  <p:transition spd="slow" advClick="0" advTm="5000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6-4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绩效评价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0C6EB13-689A-483C-8FEB-FC7A562C232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089" y="1008683"/>
            <a:ext cx="5318167" cy="332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166730"/>
      </p:ext>
    </p:extLst>
  </p:cSld>
  <p:clrMapOvr>
    <a:masterClrMapping/>
  </p:clrMapOvr>
  <p:transition spd="slow" advClick="0" advTm="5000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6-5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参考资料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5ED4D20-1F27-47C6-B39C-3C54A50A9971}"/>
              </a:ext>
            </a:extLst>
          </p:cNvPr>
          <p:cNvSpPr txBox="1"/>
          <p:nvPr/>
        </p:nvSpPr>
        <p:spPr>
          <a:xfrm>
            <a:off x="2475759" y="990561"/>
            <a:ext cx="7977495" cy="15274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l">
              <a:lnSpc>
                <a:spcPct val="150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[1]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张海藩，牟永敏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软件工程导论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版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)[M]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北京：清华大学出版社 </a:t>
            </a:r>
          </a:p>
          <a:p>
            <a:pPr indent="304800" algn="l">
              <a:lnSpc>
                <a:spcPct val="150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[2]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梁勇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 JAVA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语言程序设计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版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)[M]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北京：机械工业出版社</a:t>
            </a:r>
          </a:p>
          <a:p>
            <a:pPr indent="304800" algn="l">
              <a:lnSpc>
                <a:spcPct val="150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[3]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王珊，萨师煊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数据库系统概论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版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)[M]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北京：高等教育出版社</a:t>
            </a:r>
          </a:p>
          <a:p>
            <a:pPr indent="304800" algn="l">
              <a:lnSpc>
                <a:spcPct val="150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[4]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覃征，李旭，王卫红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软件体系结构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版</a:t>
            </a: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)[M]</a:t>
            </a:r>
            <a:r>
              <a:rPr lang="zh-CN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北京：清华大学出版社</a:t>
            </a:r>
            <a:endParaRPr lang="en-US" altLang="zh-CN" sz="16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AA75BCF-1199-42BB-9419-78792CD45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19" y="1034837"/>
            <a:ext cx="1819140" cy="161832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F8E40EAB-2D55-4BDF-A5AF-5C1D7107D091}"/>
              </a:ext>
            </a:extLst>
          </p:cNvPr>
          <p:cNvSpPr txBox="1"/>
          <p:nvPr/>
        </p:nvSpPr>
        <p:spPr>
          <a:xfrm>
            <a:off x="2475759" y="2697439"/>
            <a:ext cx="7977495" cy="4267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[1] 《GB/T-8567-2006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计算机软件文档编制规范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word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[2] 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项目计划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[3] 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可行性分析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  <a:endParaRPr lang="en-US" altLang="zh-CN" sz="1600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[4] 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软件需求规格说明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[5] 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软件测试分析报告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  <a:endParaRPr lang="en-US" altLang="zh-CN" sz="1600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[6] 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软件代码清单说明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[7] 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软件代码走查说明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  <a:endParaRPr lang="en-US" altLang="zh-CN" sz="1600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[8] 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软件测试计划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[9] 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软件用户手册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  <a:endParaRPr lang="en-US" altLang="zh-CN" sz="1600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304800" algn="l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[10]《SE2020-G13-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数据库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顶层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设计说明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[11]《SE2020-G13-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软件详细设计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[12]《SE2020-G13-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软件总体设计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[13]《SE2020-G13-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软件部署文档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>
              <a:lnSpc>
                <a:spcPct val="114000"/>
              </a:lnSpc>
            </a:pP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[14]《SE2020-G13-</a:t>
            </a:r>
            <a:r>
              <a:rPr lang="zh-CN" altLang="en-US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项目开发总结报告</a:t>
            </a:r>
            <a:r>
              <a:rPr lang="en-US" altLang="zh-CN" sz="16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》</a:t>
            </a:r>
          </a:p>
          <a:p>
            <a:pPr indent="304800" algn="l">
              <a:lnSpc>
                <a:spcPct val="114000"/>
              </a:lnSpc>
            </a:pPr>
            <a:endParaRPr lang="en-US" altLang="zh-CN" sz="16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EEC2CE-D6FE-4AAF-856E-AB98891CE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26" y="3242281"/>
            <a:ext cx="1618326" cy="161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483227"/>
      </p:ext>
    </p:extLst>
  </p:cSld>
  <p:clrMapOvr>
    <a:masterClrMapping/>
  </p:clrMapOvr>
  <p:transition spd="slow" advClick="0" advTm="5000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6320EAB-A677-44FA-801A-6A42B11AC5EC}"/>
              </a:ext>
            </a:extLst>
          </p:cNvPr>
          <p:cNvSpPr txBox="1"/>
          <p:nvPr/>
        </p:nvSpPr>
        <p:spPr>
          <a:xfrm>
            <a:off x="2673874" y="2271166"/>
            <a:ext cx="6658384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5400" spc="600" dirty="0">
                <a:solidFill>
                  <a:schemeClr val="accent1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ea"/>
                <a:sym typeface="+mn-lt"/>
              </a:rPr>
              <a:t>感谢您的观看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74607EE-F9AE-4EF1-92A4-B2E059F0E0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1" y="4307697"/>
            <a:ext cx="4760987" cy="259080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6FE5063-AF09-4853-BEE3-6219A6B8ED8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7431013" y="2"/>
            <a:ext cx="4760987" cy="259080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7E6D5E11-5E84-4FA6-BA29-BF02DD1F4CB8}"/>
              </a:ext>
            </a:extLst>
          </p:cNvPr>
          <p:cNvSpPr txBox="1"/>
          <p:nvPr/>
        </p:nvSpPr>
        <p:spPr>
          <a:xfrm>
            <a:off x="7683859" y="4307697"/>
            <a:ext cx="1338828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SE2020-G13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FF3DF01-F28A-4EB5-85AF-E7DCEDEA6383}"/>
              </a:ext>
            </a:extLst>
          </p:cNvPr>
          <p:cNvSpPr txBox="1"/>
          <p:nvPr/>
        </p:nvSpPr>
        <p:spPr>
          <a:xfrm>
            <a:off x="6645113" y="4902435"/>
            <a:ext cx="3416320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组员：陈玲曦、刘书宇、童峻涛</a:t>
            </a:r>
          </a:p>
        </p:txBody>
      </p:sp>
    </p:spTree>
    <p:extLst>
      <p:ext uri="{BB962C8B-B14F-4D97-AF65-F5344CB8AC3E}">
        <p14:creationId xmlns:p14="http://schemas.microsoft.com/office/powerpoint/2010/main" val="1841428605"/>
      </p:ext>
    </p:extLst>
  </p:cSld>
  <p:clrMapOvr>
    <a:masterClrMapping/>
  </p:clrMapOvr>
  <p:transition spd="slow" advClick="0" advTm="5000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1-1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任务概述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629369" y="2566525"/>
            <a:ext cx="951559" cy="951559"/>
            <a:chOff x="4171430" y="2267215"/>
            <a:chExt cx="951559" cy="951559"/>
          </a:xfrm>
        </p:grpSpPr>
        <p:sp>
          <p:nvSpPr>
            <p:cNvPr id="30" name="圆角矩形 29"/>
            <p:cNvSpPr/>
            <p:nvPr/>
          </p:nvSpPr>
          <p:spPr>
            <a:xfrm>
              <a:off x="4171430" y="2267215"/>
              <a:ext cx="951559" cy="951559"/>
            </a:xfrm>
            <a:prstGeom prst="roundRect">
              <a:avLst>
                <a:gd name="adj" fmla="val 12663"/>
              </a:avLst>
            </a:prstGeom>
            <a:gradFill flip="none" rotWithShape="1">
              <a:gsLst>
                <a:gs pos="0">
                  <a:sysClr val="window" lastClr="FFFFFF"/>
                </a:gs>
                <a:gs pos="100000">
                  <a:sysClr val="window" lastClr="FFFFFF">
                    <a:lumMod val="85000"/>
                  </a:sysClr>
                </a:gs>
              </a:gsLst>
              <a:lin ang="18900000" scaled="1"/>
              <a:tileRect/>
            </a:gradFill>
            <a:ln w="12700" cap="flat" cmpd="sng" algn="ctr">
              <a:solidFill>
                <a:sysClr val="window" lastClr="FFFFFF"/>
              </a:solidFill>
              <a:prstDash val="solid"/>
            </a:ln>
            <a:effectLst>
              <a:outerShdw blurRad="152400" dist="63500" dir="8100000" algn="tr" rotWithShape="0">
                <a:prstClr val="black">
                  <a:alpha val="26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" name="Freeform 6"/>
            <p:cNvSpPr>
              <a:spLocks noEditPoints="1"/>
            </p:cNvSpPr>
            <p:nvPr/>
          </p:nvSpPr>
          <p:spPr bwMode="auto">
            <a:xfrm>
              <a:off x="4386108" y="2544215"/>
              <a:ext cx="522202" cy="397557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rgbClr val="1C50A2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875306" y="1648038"/>
            <a:ext cx="1728788" cy="784225"/>
            <a:chOff x="3417367" y="1348728"/>
            <a:chExt cx="1728788" cy="784225"/>
          </a:xfrm>
          <a:solidFill>
            <a:srgbClr val="1C50A2"/>
          </a:solidFill>
        </p:grpSpPr>
        <p:sp>
          <p:nvSpPr>
            <p:cNvPr id="28" name="Freeform 8"/>
            <p:cNvSpPr/>
            <p:nvPr/>
          </p:nvSpPr>
          <p:spPr bwMode="auto">
            <a:xfrm>
              <a:off x="3417367" y="1348728"/>
              <a:ext cx="1728788" cy="784225"/>
            </a:xfrm>
            <a:custGeom>
              <a:avLst/>
              <a:gdLst>
                <a:gd name="T0" fmla="*/ 331 w 461"/>
                <a:gd name="T1" fmla="*/ 0 h 209"/>
                <a:gd name="T2" fmla="*/ 201 w 461"/>
                <a:gd name="T3" fmla="*/ 24 h 209"/>
                <a:gd name="T4" fmla="*/ 187 w 461"/>
                <a:gd name="T5" fmla="*/ 29 h 209"/>
                <a:gd name="T6" fmla="*/ 174 w 461"/>
                <a:gd name="T7" fmla="*/ 35 h 209"/>
                <a:gd name="T8" fmla="*/ 0 w 461"/>
                <a:gd name="T9" fmla="*/ 209 h 209"/>
                <a:gd name="T10" fmla="*/ 174 w 461"/>
                <a:gd name="T11" fmla="*/ 209 h 209"/>
                <a:gd name="T12" fmla="*/ 187 w 461"/>
                <a:gd name="T13" fmla="*/ 209 h 209"/>
                <a:gd name="T14" fmla="*/ 201 w 461"/>
                <a:gd name="T15" fmla="*/ 209 h 209"/>
                <a:gd name="T16" fmla="*/ 461 w 461"/>
                <a:gd name="T17" fmla="*/ 209 h 209"/>
                <a:gd name="T18" fmla="*/ 461 w 461"/>
                <a:gd name="T19" fmla="*/ 24 h 209"/>
                <a:gd name="T20" fmla="*/ 331 w 461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1" h="209">
                  <a:moveTo>
                    <a:pt x="331" y="0"/>
                  </a:moveTo>
                  <a:cubicBezTo>
                    <a:pt x="285" y="0"/>
                    <a:pt x="241" y="8"/>
                    <a:pt x="201" y="24"/>
                  </a:cubicBezTo>
                  <a:cubicBezTo>
                    <a:pt x="196" y="26"/>
                    <a:pt x="192" y="27"/>
                    <a:pt x="187" y="29"/>
                  </a:cubicBezTo>
                  <a:cubicBezTo>
                    <a:pt x="183" y="31"/>
                    <a:pt x="178" y="33"/>
                    <a:pt x="174" y="35"/>
                  </a:cubicBezTo>
                  <a:cubicBezTo>
                    <a:pt x="98" y="71"/>
                    <a:pt x="36" y="133"/>
                    <a:pt x="0" y="209"/>
                  </a:cubicBezTo>
                  <a:cubicBezTo>
                    <a:pt x="174" y="209"/>
                    <a:pt x="174" y="209"/>
                    <a:pt x="174" y="209"/>
                  </a:cubicBezTo>
                  <a:cubicBezTo>
                    <a:pt x="187" y="209"/>
                    <a:pt x="187" y="209"/>
                    <a:pt x="187" y="209"/>
                  </a:cubicBezTo>
                  <a:cubicBezTo>
                    <a:pt x="201" y="209"/>
                    <a:pt x="201" y="209"/>
                    <a:pt x="201" y="209"/>
                  </a:cubicBezTo>
                  <a:cubicBezTo>
                    <a:pt x="461" y="209"/>
                    <a:pt x="461" y="209"/>
                    <a:pt x="461" y="209"/>
                  </a:cubicBezTo>
                  <a:cubicBezTo>
                    <a:pt x="461" y="24"/>
                    <a:pt x="461" y="24"/>
                    <a:pt x="461" y="24"/>
                  </a:cubicBezTo>
                  <a:cubicBezTo>
                    <a:pt x="420" y="8"/>
                    <a:pt x="377" y="0"/>
                    <a:pt x="331" y="0"/>
                  </a:cubicBezTo>
                  <a:close/>
                </a:path>
              </a:pathLst>
            </a:custGeom>
            <a:grpFill/>
            <a:ln w="9525" cap="flat" cmpd="sng" algn="ctr"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helsea" panose="02000500000000000000" pitchFamily="2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" name="标题层"/>
            <p:cNvSpPr txBox="1"/>
            <p:nvPr/>
          </p:nvSpPr>
          <p:spPr bwMode="auto">
            <a:xfrm>
              <a:off x="4434768" y="1518855"/>
              <a:ext cx="617718" cy="523220"/>
            </a:xfrm>
            <a:prstGeom prst="rect">
              <a:avLst/>
            </a:prstGeom>
            <a:grp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01</a:t>
              </a: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687462" y="1795823"/>
            <a:ext cx="782637" cy="1725613"/>
            <a:chOff x="5229523" y="1496513"/>
            <a:chExt cx="782637" cy="1725613"/>
          </a:xfrm>
          <a:solidFill>
            <a:srgbClr val="1C50A2"/>
          </a:solidFill>
        </p:grpSpPr>
        <p:sp>
          <p:nvSpPr>
            <p:cNvPr id="26" name="Freeform 6"/>
            <p:cNvSpPr/>
            <p:nvPr/>
          </p:nvSpPr>
          <p:spPr bwMode="auto">
            <a:xfrm rot="16200000">
              <a:off x="4758035" y="1968001"/>
              <a:ext cx="1725613" cy="782637"/>
            </a:xfrm>
            <a:custGeom>
              <a:avLst/>
              <a:gdLst>
                <a:gd name="T0" fmla="*/ 287 w 460"/>
                <a:gd name="T1" fmla="*/ 0 h 209"/>
                <a:gd name="T2" fmla="*/ 273 w 460"/>
                <a:gd name="T3" fmla="*/ 0 h 209"/>
                <a:gd name="T4" fmla="*/ 260 w 460"/>
                <a:gd name="T5" fmla="*/ 0 h 209"/>
                <a:gd name="T6" fmla="*/ 0 w 460"/>
                <a:gd name="T7" fmla="*/ 0 h 209"/>
                <a:gd name="T8" fmla="*/ 0 w 460"/>
                <a:gd name="T9" fmla="*/ 185 h 209"/>
                <a:gd name="T10" fmla="*/ 130 w 460"/>
                <a:gd name="T11" fmla="*/ 209 h 209"/>
                <a:gd name="T12" fmla="*/ 260 w 460"/>
                <a:gd name="T13" fmla="*/ 185 h 209"/>
                <a:gd name="T14" fmla="*/ 273 w 460"/>
                <a:gd name="T15" fmla="*/ 179 h 209"/>
                <a:gd name="T16" fmla="*/ 287 w 460"/>
                <a:gd name="T17" fmla="*/ 173 h 209"/>
                <a:gd name="T18" fmla="*/ 460 w 460"/>
                <a:gd name="T19" fmla="*/ 0 h 209"/>
                <a:gd name="T20" fmla="*/ 287 w 460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0" h="209">
                  <a:moveTo>
                    <a:pt x="287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0" y="200"/>
                    <a:pt x="84" y="209"/>
                    <a:pt x="130" y="209"/>
                  </a:cubicBezTo>
                  <a:cubicBezTo>
                    <a:pt x="176" y="209"/>
                    <a:pt x="219" y="200"/>
                    <a:pt x="260" y="185"/>
                  </a:cubicBezTo>
                  <a:cubicBezTo>
                    <a:pt x="264" y="183"/>
                    <a:pt x="269" y="181"/>
                    <a:pt x="273" y="179"/>
                  </a:cubicBezTo>
                  <a:cubicBezTo>
                    <a:pt x="278" y="178"/>
                    <a:pt x="282" y="176"/>
                    <a:pt x="287" y="173"/>
                  </a:cubicBezTo>
                  <a:cubicBezTo>
                    <a:pt x="363" y="137"/>
                    <a:pt x="424" y="76"/>
                    <a:pt x="460" y="0"/>
                  </a:cubicBezTo>
                  <a:lnTo>
                    <a:pt x="287" y="0"/>
                  </a:lnTo>
                  <a:close/>
                </a:path>
              </a:pathLst>
            </a:custGeom>
            <a:grpFill/>
            <a:ln w="9525" cap="flat" cmpd="sng" algn="ctr"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helsea" panose="02000500000000000000" pitchFamily="2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" name="标题层"/>
            <p:cNvSpPr txBox="1"/>
            <p:nvPr/>
          </p:nvSpPr>
          <p:spPr bwMode="auto">
            <a:xfrm>
              <a:off x="5290900" y="2696602"/>
              <a:ext cx="617718" cy="523220"/>
            </a:xfrm>
            <a:prstGeom prst="rect">
              <a:avLst/>
            </a:prstGeom>
            <a:grp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02</a:t>
              </a: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629369" y="3610188"/>
            <a:ext cx="1725613" cy="782637"/>
            <a:chOff x="4171430" y="3310878"/>
            <a:chExt cx="1725613" cy="782637"/>
          </a:xfrm>
          <a:solidFill>
            <a:srgbClr val="1C50A2"/>
          </a:solidFill>
        </p:grpSpPr>
        <p:sp>
          <p:nvSpPr>
            <p:cNvPr id="24" name="Freeform 6"/>
            <p:cNvSpPr/>
            <p:nvPr/>
          </p:nvSpPr>
          <p:spPr bwMode="auto">
            <a:xfrm>
              <a:off x="4171430" y="3310878"/>
              <a:ext cx="1725613" cy="782637"/>
            </a:xfrm>
            <a:custGeom>
              <a:avLst/>
              <a:gdLst>
                <a:gd name="T0" fmla="*/ 287 w 460"/>
                <a:gd name="T1" fmla="*/ 0 h 209"/>
                <a:gd name="T2" fmla="*/ 273 w 460"/>
                <a:gd name="T3" fmla="*/ 0 h 209"/>
                <a:gd name="T4" fmla="*/ 260 w 460"/>
                <a:gd name="T5" fmla="*/ 0 h 209"/>
                <a:gd name="T6" fmla="*/ 0 w 460"/>
                <a:gd name="T7" fmla="*/ 0 h 209"/>
                <a:gd name="T8" fmla="*/ 0 w 460"/>
                <a:gd name="T9" fmla="*/ 185 h 209"/>
                <a:gd name="T10" fmla="*/ 130 w 460"/>
                <a:gd name="T11" fmla="*/ 209 h 209"/>
                <a:gd name="T12" fmla="*/ 260 w 460"/>
                <a:gd name="T13" fmla="*/ 185 h 209"/>
                <a:gd name="T14" fmla="*/ 273 w 460"/>
                <a:gd name="T15" fmla="*/ 179 h 209"/>
                <a:gd name="T16" fmla="*/ 287 w 460"/>
                <a:gd name="T17" fmla="*/ 173 h 209"/>
                <a:gd name="T18" fmla="*/ 460 w 460"/>
                <a:gd name="T19" fmla="*/ 0 h 209"/>
                <a:gd name="T20" fmla="*/ 287 w 460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0" h="209">
                  <a:moveTo>
                    <a:pt x="287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0" y="200"/>
                    <a:pt x="84" y="209"/>
                    <a:pt x="130" y="209"/>
                  </a:cubicBezTo>
                  <a:cubicBezTo>
                    <a:pt x="176" y="209"/>
                    <a:pt x="219" y="200"/>
                    <a:pt x="260" y="185"/>
                  </a:cubicBezTo>
                  <a:cubicBezTo>
                    <a:pt x="264" y="183"/>
                    <a:pt x="269" y="181"/>
                    <a:pt x="273" y="179"/>
                  </a:cubicBezTo>
                  <a:cubicBezTo>
                    <a:pt x="278" y="178"/>
                    <a:pt x="282" y="176"/>
                    <a:pt x="287" y="173"/>
                  </a:cubicBezTo>
                  <a:cubicBezTo>
                    <a:pt x="363" y="137"/>
                    <a:pt x="424" y="76"/>
                    <a:pt x="460" y="0"/>
                  </a:cubicBezTo>
                  <a:lnTo>
                    <a:pt x="287" y="0"/>
                  </a:lnTo>
                  <a:close/>
                </a:path>
              </a:pathLst>
            </a:custGeom>
            <a:grpFill/>
            <a:ln w="9525" cap="flat" cmpd="sng" algn="ctr"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helsea" panose="02000500000000000000" pitchFamily="2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" name="标题层"/>
            <p:cNvSpPr txBox="1"/>
            <p:nvPr/>
          </p:nvSpPr>
          <p:spPr bwMode="auto">
            <a:xfrm>
              <a:off x="4171430" y="3440586"/>
              <a:ext cx="617718" cy="523220"/>
            </a:xfrm>
            <a:prstGeom prst="rect">
              <a:avLst/>
            </a:prstGeom>
            <a:grp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03</a:t>
              </a: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754583" y="2529200"/>
            <a:ext cx="782637" cy="1725613"/>
            <a:chOff x="3296644" y="2229890"/>
            <a:chExt cx="782637" cy="1725613"/>
          </a:xfrm>
          <a:solidFill>
            <a:srgbClr val="1C50A2"/>
          </a:solidFill>
        </p:grpSpPr>
        <p:sp>
          <p:nvSpPr>
            <p:cNvPr id="22" name="Freeform 6"/>
            <p:cNvSpPr/>
            <p:nvPr/>
          </p:nvSpPr>
          <p:spPr bwMode="auto">
            <a:xfrm rot="5400000">
              <a:off x="2825156" y="2701378"/>
              <a:ext cx="1725613" cy="782637"/>
            </a:xfrm>
            <a:custGeom>
              <a:avLst/>
              <a:gdLst>
                <a:gd name="T0" fmla="*/ 287 w 460"/>
                <a:gd name="T1" fmla="*/ 0 h 209"/>
                <a:gd name="T2" fmla="*/ 273 w 460"/>
                <a:gd name="T3" fmla="*/ 0 h 209"/>
                <a:gd name="T4" fmla="*/ 260 w 460"/>
                <a:gd name="T5" fmla="*/ 0 h 209"/>
                <a:gd name="T6" fmla="*/ 0 w 460"/>
                <a:gd name="T7" fmla="*/ 0 h 209"/>
                <a:gd name="T8" fmla="*/ 0 w 460"/>
                <a:gd name="T9" fmla="*/ 185 h 209"/>
                <a:gd name="T10" fmla="*/ 130 w 460"/>
                <a:gd name="T11" fmla="*/ 209 h 209"/>
                <a:gd name="T12" fmla="*/ 260 w 460"/>
                <a:gd name="T13" fmla="*/ 185 h 209"/>
                <a:gd name="T14" fmla="*/ 273 w 460"/>
                <a:gd name="T15" fmla="*/ 179 h 209"/>
                <a:gd name="T16" fmla="*/ 287 w 460"/>
                <a:gd name="T17" fmla="*/ 173 h 209"/>
                <a:gd name="T18" fmla="*/ 460 w 460"/>
                <a:gd name="T19" fmla="*/ 0 h 209"/>
                <a:gd name="T20" fmla="*/ 287 w 460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0" h="209">
                  <a:moveTo>
                    <a:pt x="287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0" y="200"/>
                    <a:pt x="84" y="209"/>
                    <a:pt x="130" y="209"/>
                  </a:cubicBezTo>
                  <a:cubicBezTo>
                    <a:pt x="176" y="209"/>
                    <a:pt x="219" y="200"/>
                    <a:pt x="260" y="185"/>
                  </a:cubicBezTo>
                  <a:cubicBezTo>
                    <a:pt x="264" y="183"/>
                    <a:pt x="269" y="181"/>
                    <a:pt x="273" y="179"/>
                  </a:cubicBezTo>
                  <a:cubicBezTo>
                    <a:pt x="278" y="178"/>
                    <a:pt x="282" y="176"/>
                    <a:pt x="287" y="173"/>
                  </a:cubicBezTo>
                  <a:cubicBezTo>
                    <a:pt x="363" y="137"/>
                    <a:pt x="424" y="76"/>
                    <a:pt x="460" y="0"/>
                  </a:cubicBezTo>
                  <a:lnTo>
                    <a:pt x="287" y="0"/>
                  </a:lnTo>
                  <a:close/>
                </a:path>
              </a:pathLst>
            </a:custGeom>
            <a:grpFill/>
            <a:ln w="9525" cap="flat" cmpd="sng" algn="ctr"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helsea" panose="02000500000000000000" pitchFamily="2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" name="标题层"/>
            <p:cNvSpPr txBox="1"/>
            <p:nvPr/>
          </p:nvSpPr>
          <p:spPr bwMode="auto">
            <a:xfrm>
              <a:off x="3417367" y="2229890"/>
              <a:ext cx="617718" cy="523220"/>
            </a:xfrm>
            <a:prstGeom prst="rect">
              <a:avLst/>
            </a:prstGeom>
            <a:grp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04</a:t>
              </a: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</p:grpSp>
      <p:cxnSp>
        <p:nvCxnSpPr>
          <p:cNvPr id="18" name="直接连接符 17"/>
          <p:cNvCxnSpPr/>
          <p:nvPr/>
        </p:nvCxnSpPr>
        <p:spPr>
          <a:xfrm>
            <a:off x="4661787" y="2185450"/>
            <a:ext cx="621393" cy="0"/>
          </a:xfrm>
          <a:prstGeom prst="line">
            <a:avLst/>
          </a:prstGeom>
          <a:noFill/>
          <a:ln w="9525" cap="flat" cmpd="sng" algn="ctr">
            <a:solidFill>
              <a:srgbClr val="1C50A2"/>
            </a:solidFill>
            <a:prstDash val="sysDash"/>
            <a:headEnd type="oval"/>
            <a:tailEnd type="oval"/>
          </a:ln>
          <a:effectLst/>
        </p:spPr>
      </p:cxnSp>
      <p:cxnSp>
        <p:nvCxnSpPr>
          <p:cNvPr id="19" name="直接连接符 18"/>
          <p:cNvCxnSpPr/>
          <p:nvPr/>
        </p:nvCxnSpPr>
        <p:spPr>
          <a:xfrm>
            <a:off x="7044285" y="2185450"/>
            <a:ext cx="621393" cy="0"/>
          </a:xfrm>
          <a:prstGeom prst="line">
            <a:avLst/>
          </a:prstGeom>
          <a:noFill/>
          <a:ln w="9525" cap="flat" cmpd="sng" algn="ctr">
            <a:solidFill>
              <a:srgbClr val="1C50A2"/>
            </a:solidFill>
            <a:prstDash val="sysDash"/>
            <a:headEnd type="oval"/>
            <a:tailEnd type="oval"/>
          </a:ln>
          <a:effectLst/>
        </p:spPr>
      </p:cxnSp>
      <p:cxnSp>
        <p:nvCxnSpPr>
          <p:cNvPr id="20" name="直接连接符 19"/>
          <p:cNvCxnSpPr/>
          <p:nvPr/>
        </p:nvCxnSpPr>
        <p:spPr>
          <a:xfrm>
            <a:off x="7044285" y="3755207"/>
            <a:ext cx="621393" cy="0"/>
          </a:xfrm>
          <a:prstGeom prst="line">
            <a:avLst/>
          </a:prstGeom>
          <a:noFill/>
          <a:ln w="9525" cap="flat" cmpd="sng" algn="ctr">
            <a:solidFill>
              <a:srgbClr val="1C50A2"/>
            </a:solidFill>
            <a:prstDash val="sysDash"/>
            <a:headEnd type="oval"/>
            <a:tailEnd type="oval"/>
          </a:ln>
          <a:effectLst/>
        </p:spPr>
      </p:cxnSp>
      <p:cxnSp>
        <p:nvCxnSpPr>
          <p:cNvPr id="21" name="直接连接符 20"/>
          <p:cNvCxnSpPr/>
          <p:nvPr/>
        </p:nvCxnSpPr>
        <p:spPr>
          <a:xfrm>
            <a:off x="4661787" y="3755207"/>
            <a:ext cx="621393" cy="0"/>
          </a:xfrm>
          <a:prstGeom prst="line">
            <a:avLst/>
          </a:prstGeom>
          <a:noFill/>
          <a:ln w="9525" cap="flat" cmpd="sng" algn="ctr">
            <a:solidFill>
              <a:srgbClr val="1C50A2"/>
            </a:solidFill>
            <a:prstDash val="sysDash"/>
            <a:headEnd type="oval"/>
            <a:tailEnd type="oval"/>
          </a:ln>
          <a:effectLst/>
        </p:spPr>
      </p:cxnSp>
      <p:sp>
        <p:nvSpPr>
          <p:cNvPr id="41" name="îṡ1îďe">
            <a:extLst>
              <a:ext uri="{FF2B5EF4-FFF2-40B4-BE49-F238E27FC236}">
                <a16:creationId xmlns:a16="http://schemas.microsoft.com/office/drawing/2014/main" id="{DDEA5459-DBA3-4620-B04F-FCCC4A23EFBA}"/>
              </a:ext>
            </a:extLst>
          </p:cNvPr>
          <p:cNvSpPr txBox="1"/>
          <p:nvPr/>
        </p:nvSpPr>
        <p:spPr bwMode="auto">
          <a:xfrm>
            <a:off x="1775920" y="1474359"/>
            <a:ext cx="2195910" cy="419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软件概述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2" name="íşļîďe">
            <a:extLst>
              <a:ext uri="{FF2B5EF4-FFF2-40B4-BE49-F238E27FC236}">
                <a16:creationId xmlns:a16="http://schemas.microsoft.com/office/drawing/2014/main" id="{7126D662-0C05-4F12-AAE2-C69DBDAA1A0B}"/>
              </a:ext>
            </a:extLst>
          </p:cNvPr>
          <p:cNvSpPr/>
          <p:nvPr/>
        </p:nvSpPr>
        <p:spPr bwMode="auto">
          <a:xfrm>
            <a:off x="1569886" y="1954794"/>
            <a:ext cx="2862873" cy="2082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我们小组开发的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记录分享软件（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Days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）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能够在手机上记录生活的点点滴滴打卡，同时可以发布分享自己的遇到的有趣的新鲜事，收藏别人的动态。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3" name="íŝļîḍè">
            <a:extLst>
              <a:ext uri="{FF2B5EF4-FFF2-40B4-BE49-F238E27FC236}">
                <a16:creationId xmlns:a16="http://schemas.microsoft.com/office/drawing/2014/main" id="{25DD0994-382F-463E-88DA-4026B74AD889}"/>
              </a:ext>
            </a:extLst>
          </p:cNvPr>
          <p:cNvSpPr txBox="1"/>
          <p:nvPr/>
        </p:nvSpPr>
        <p:spPr bwMode="auto">
          <a:xfrm>
            <a:off x="8011232" y="3617064"/>
            <a:ext cx="2195910" cy="419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文档概述</a:t>
            </a:r>
            <a:endParaRPr lang="en-US" altLang="zh-CN" b="1" dirty="0">
              <a:solidFill>
                <a:schemeClr val="accent3">
                  <a:lumMod val="60000"/>
                  <a:lumOff val="40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44" name="îṣļïďê">
            <a:extLst>
              <a:ext uri="{FF2B5EF4-FFF2-40B4-BE49-F238E27FC236}">
                <a16:creationId xmlns:a16="http://schemas.microsoft.com/office/drawing/2014/main" id="{761E6DB2-ADD7-4112-926C-F542838253E4}"/>
              </a:ext>
            </a:extLst>
          </p:cNvPr>
          <p:cNvSpPr/>
          <p:nvPr/>
        </p:nvSpPr>
        <p:spPr bwMode="auto">
          <a:xfrm>
            <a:off x="8011232" y="4108709"/>
            <a:ext cx="3447654" cy="1272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文档的使用除了项目开发团队的内部使用外，还需提交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用户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和客户组织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负责人审查批准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文档的使用遵守国家先关法律法规，未经允许不得对外公开，有一定的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保密性和私密性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。</a:t>
            </a:r>
          </a:p>
        </p:txBody>
      </p:sp>
      <p:sp>
        <p:nvSpPr>
          <p:cNvPr id="45" name="îṧḷíḓê">
            <a:extLst>
              <a:ext uri="{FF2B5EF4-FFF2-40B4-BE49-F238E27FC236}">
                <a16:creationId xmlns:a16="http://schemas.microsoft.com/office/drawing/2014/main" id="{128E0E25-9F98-4BB8-B87D-B490B9C80330}"/>
              </a:ext>
            </a:extLst>
          </p:cNvPr>
          <p:cNvSpPr txBox="1"/>
          <p:nvPr/>
        </p:nvSpPr>
        <p:spPr bwMode="auto">
          <a:xfrm>
            <a:off x="1793853" y="3241082"/>
            <a:ext cx="2195910" cy="419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基线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46" name="表格 45">
            <a:extLst>
              <a:ext uri="{FF2B5EF4-FFF2-40B4-BE49-F238E27FC236}">
                <a16:creationId xmlns:a16="http://schemas.microsoft.com/office/drawing/2014/main" id="{093E8AC9-F767-4C2B-A86E-DA7C542E8A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4134533"/>
              </p:ext>
            </p:extLst>
          </p:nvPr>
        </p:nvGraphicFramePr>
        <p:xfrm>
          <a:off x="733114" y="3901304"/>
          <a:ext cx="4142192" cy="2659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303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1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90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37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918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基线名称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基线缩写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计划建立日期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</a:pPr>
                      <a:r>
                        <a:rPr lang="zh-CN" altLang="en-US" sz="1200" b="1" kern="1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计划完成时间</a:t>
                      </a: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18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软件需求基线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SRBL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2020/11/07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2020/11/18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18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概要设计基线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PDBL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2020/11/19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2020/11/26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18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详细设计基线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DDBL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2020/11/27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2020/12/03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18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zh-CN" sz="1200" kern="100">
                          <a:effectLst/>
                        </a:rPr>
                        <a:t>代码基线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SCBL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2020/12/04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2020/12/20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918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测试基线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STBL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2020/12/21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2020/12/30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918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zh-CN" sz="1200" kern="100" dirty="0">
                          <a:effectLst/>
                        </a:rPr>
                        <a:t>运行基线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PRBL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2020/12/31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2021/01/13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7" name="íṩľiḍê">
            <a:extLst>
              <a:ext uri="{FF2B5EF4-FFF2-40B4-BE49-F238E27FC236}">
                <a16:creationId xmlns:a16="http://schemas.microsoft.com/office/drawing/2014/main" id="{C622FBE0-15AB-442A-B3D7-AE9476A17AEC}"/>
              </a:ext>
            </a:extLst>
          </p:cNvPr>
          <p:cNvSpPr txBox="1"/>
          <p:nvPr/>
        </p:nvSpPr>
        <p:spPr bwMode="auto">
          <a:xfrm>
            <a:off x="8154943" y="1477110"/>
            <a:ext cx="2195910" cy="419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项目概述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8" name="ïṥ1ïḍè">
            <a:extLst>
              <a:ext uri="{FF2B5EF4-FFF2-40B4-BE49-F238E27FC236}">
                <a16:creationId xmlns:a16="http://schemas.microsoft.com/office/drawing/2014/main" id="{6AC95EDB-5153-4504-893A-1D20BEE3B9D6}"/>
              </a:ext>
            </a:extLst>
          </p:cNvPr>
          <p:cNvSpPr/>
          <p:nvPr/>
        </p:nvSpPr>
        <p:spPr bwMode="auto">
          <a:xfrm>
            <a:off x="8011232" y="2040151"/>
            <a:ext cx="3901306" cy="138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项目名称：移动端记录分享服务型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App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应用程序（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Days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）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项目用途：在学生繁忙的生活中提供一些便利与休闲娱乐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任务提出者：杨枨老师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项目开发者：陈玲曦、刘书宇、童峻涛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用户：浙大城市学院学生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8620267"/>
      </p:ext>
    </p:extLst>
  </p:cSld>
  <p:clrMapOvr>
    <a:masterClrMapping/>
  </p:clrMapOvr>
  <p:transition spd="slow" advClick="0" advTm="5000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1-2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任务分配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6CFAA703-F051-4239-B219-B3BD1606D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63" y="794138"/>
            <a:ext cx="6100448" cy="304484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40F701D-30DF-48BE-9BD6-CC004A91D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000" y="760624"/>
            <a:ext cx="3918837" cy="284339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D64B059-38AA-4D14-90D5-1CE2EDAAF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7999" y="3604022"/>
            <a:ext cx="3918837" cy="296190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CA3DF74-8D90-4368-A328-78B4B70C2A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013" y="4153518"/>
            <a:ext cx="6100448" cy="213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151359"/>
      </p:ext>
    </p:extLst>
  </p:cSld>
  <p:clrMapOvr>
    <a:masterClrMapping/>
  </p:clrMapOvr>
  <p:transition spd="slow" advClick="0" advTm="500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F4C472-CFBC-4050-A1C1-4DFD8A8C04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7441673" y="2"/>
            <a:ext cx="4760987" cy="25908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5B921C-991E-4F0F-8BF8-64DD78DAC8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1" y="4307697"/>
            <a:ext cx="4760987" cy="2590805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37BDB71A-D409-4677-9668-4CCD3578A7CD}"/>
              </a:ext>
            </a:extLst>
          </p:cNvPr>
          <p:cNvGrpSpPr/>
          <p:nvPr/>
        </p:nvGrpSpPr>
        <p:grpSpPr>
          <a:xfrm>
            <a:off x="10660" y="2333633"/>
            <a:ext cx="12192000" cy="2344420"/>
            <a:chOff x="1" y="2324"/>
            <a:chExt cx="14400" cy="2769"/>
          </a:xfrm>
        </p:grpSpPr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81BEB6FA-799A-4CFE-9D1A-0591CA6CE96E}"/>
                </a:ext>
              </a:extLst>
            </p:cNvPr>
            <p:cNvSpPr/>
            <p:nvPr/>
          </p:nvSpPr>
          <p:spPr>
            <a:xfrm rot="16200000">
              <a:off x="8795" y="-533"/>
              <a:ext cx="2707" cy="8504"/>
            </a:xfrm>
            <a:prstGeom prst="trapezoid">
              <a:avLst>
                <a:gd name="adj" fmla="val 16935"/>
              </a:avLst>
            </a:prstGeom>
            <a:solidFill>
              <a:srgbClr val="1C5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梯形 9">
              <a:extLst>
                <a:ext uri="{FF2B5EF4-FFF2-40B4-BE49-F238E27FC236}">
                  <a16:creationId xmlns:a16="http://schemas.microsoft.com/office/drawing/2014/main" id="{ABEEC0FD-BE6A-4DFB-8815-BAB7DEE04D77}"/>
                </a:ext>
              </a:extLst>
            </p:cNvPr>
            <p:cNvSpPr/>
            <p:nvPr/>
          </p:nvSpPr>
          <p:spPr>
            <a:xfrm rot="5400000">
              <a:off x="1573" y="752"/>
              <a:ext cx="2769" cy="5914"/>
            </a:xfrm>
            <a:prstGeom prst="trapezoid">
              <a:avLst>
                <a:gd name="adj" fmla="val 17865"/>
              </a:avLst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文本框 2">
              <a:extLst>
                <a:ext uri="{FF2B5EF4-FFF2-40B4-BE49-F238E27FC236}">
                  <a16:creationId xmlns:a16="http://schemas.microsoft.com/office/drawing/2014/main" id="{E43EB106-9B29-46DD-B29B-1E4A77132BBF}"/>
                </a:ext>
              </a:extLst>
            </p:cNvPr>
            <p:cNvSpPr txBox="1"/>
            <p:nvPr/>
          </p:nvSpPr>
          <p:spPr>
            <a:xfrm>
              <a:off x="4204" y="3177"/>
              <a:ext cx="1031" cy="106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1C50A2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Part</a:t>
              </a:r>
              <a:r>
                <a:rPr lang="en-US" altLang="zh-CN" sz="5400" b="1" dirty="0">
                  <a:solidFill>
                    <a:srgbClr val="1C50A2"/>
                  </a:solidFill>
                  <a:latin typeface="Arial" panose="020B0604020202020204"/>
                  <a:ea typeface="微软雅黑" panose="020B0503020204020204" pitchFamily="34" charset="-122"/>
                </a:rPr>
                <a:t>2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1C50A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95907F5-1DEE-41C7-9A8B-A4F8A857EF31}"/>
                </a:ext>
              </a:extLst>
            </p:cNvPr>
            <p:cNvSpPr/>
            <p:nvPr/>
          </p:nvSpPr>
          <p:spPr>
            <a:xfrm>
              <a:off x="6195" y="3280"/>
              <a:ext cx="2978" cy="736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rPr>
                <a:t>可行性分析</a:t>
              </a: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47AFB2A-1C77-451F-94E4-CA6AFA34B383}"/>
                </a:ext>
              </a:extLst>
            </p:cNvPr>
            <p:cNvGrpSpPr/>
            <p:nvPr/>
          </p:nvGrpSpPr>
          <p:grpSpPr>
            <a:xfrm>
              <a:off x="9196" y="2794"/>
              <a:ext cx="1642" cy="1558"/>
              <a:chOff x="5838568" y="1774524"/>
              <a:chExt cx="1042823" cy="989262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67F812A4-0404-4640-B4E5-0D71609C36C8}"/>
                  </a:ext>
                </a:extLst>
              </p:cNvPr>
              <p:cNvGrpSpPr/>
              <p:nvPr/>
            </p:nvGrpSpPr>
            <p:grpSpPr>
              <a:xfrm>
                <a:off x="5838568" y="1774524"/>
                <a:ext cx="1042823" cy="725422"/>
                <a:chOff x="9139991" y="2649839"/>
                <a:chExt cx="1390430" cy="967228"/>
              </a:xfrm>
            </p:grpSpPr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807764BF-4ABE-47D9-A8EC-7828F450D73D}"/>
                    </a:ext>
                  </a:extLst>
                </p:cNvPr>
                <p:cNvSpPr/>
                <p:nvPr/>
              </p:nvSpPr>
              <p:spPr>
                <a:xfrm>
                  <a:off x="9140243" y="2649839"/>
                  <a:ext cx="184771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78B7D73D-2BD6-48B6-840B-BC94A0520097}"/>
                    </a:ext>
                  </a:extLst>
                </p:cNvPr>
                <p:cNvSpPr/>
                <p:nvPr/>
              </p:nvSpPr>
              <p:spPr>
                <a:xfrm>
                  <a:off x="9140243" y="2950904"/>
                  <a:ext cx="1254143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2-1 </a:t>
                  </a:r>
                  <a:r>
                    <a:rPr lang="zh-CN" altLang="en-US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关键技术</a:t>
                  </a: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6572D4D6-C34C-4DFE-82FC-A1B005E1D2D4}"/>
                    </a:ext>
                  </a:extLst>
                </p:cNvPr>
                <p:cNvSpPr/>
                <p:nvPr/>
              </p:nvSpPr>
              <p:spPr>
                <a:xfrm>
                  <a:off x="9139991" y="3309347"/>
                  <a:ext cx="1390430" cy="30772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defPPr>
                    <a:defRPr lang="en-US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3429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1" lang="en-US" altLang="zh-CN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2</a:t>
                  </a:r>
                  <a:r>
                    <a:rPr kumimoji="1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/>
                      <a:ea typeface="微软雅黑" panose="020B0503020204020204" pitchFamily="34" charset="-122"/>
                      <a:cs typeface="+mn-cs"/>
                    </a:rPr>
                    <a:t>-2 </a:t>
                  </a:r>
                  <a:r>
                    <a:rPr kumimoji="1" lang="zh-CN" altLang="en-US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</a:rPr>
                    <a:t>系统结构图</a:t>
                  </a:r>
                  <a:endPara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7651CD5E-9EE6-4656-AC1F-F5BECB188D51}"/>
                  </a:ext>
                </a:extLst>
              </p:cNvPr>
              <p:cNvSpPr/>
              <p:nvPr/>
            </p:nvSpPr>
            <p:spPr>
              <a:xfrm>
                <a:off x="5838568" y="2532998"/>
                <a:ext cx="910480" cy="2307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3429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dirty="0">
                    <a:solidFill>
                      <a:prstClr val="white"/>
                    </a:solidFill>
                    <a:latin typeface="Arial" panose="020B0604020202020204"/>
                    <a:ea typeface="微软雅黑" panose="020B0503020204020204" pitchFamily="34" charset="-122"/>
                  </a:rPr>
                  <a:t>2</a:t>
                </a:r>
                <a:r>
                  <a:rPr kumimoji="1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-3 </a:t>
                </a:r>
                <a:r>
                  <a:rPr kumimoji="1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pitchFamily="34" charset="-122"/>
                    <a:cs typeface="+mn-cs"/>
                  </a:rPr>
                  <a:t>系统流图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32E9392D-639E-429B-943A-A89F404027D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463" y="2655008"/>
            <a:ext cx="1663266" cy="165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11002"/>
      </p:ext>
    </p:extLst>
  </p:cSld>
  <p:clrMapOvr>
    <a:masterClrMapping/>
  </p:clrMapOvr>
  <p:transition spd="slow" advClick="0" advTm="5000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2-1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关键技术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AE2920C-AB69-4C62-A8E8-72E5E159E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57" y="1100614"/>
            <a:ext cx="2130764" cy="984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django">
            <a:extLst>
              <a:ext uri="{FF2B5EF4-FFF2-40B4-BE49-F238E27FC236}">
                <a16:creationId xmlns:a16="http://schemas.microsoft.com/office/drawing/2014/main" id="{A80E8357-ECDC-4ACD-87E4-995D0D478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57" y="2322442"/>
            <a:ext cx="2147904" cy="1086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B11BAA67-E153-44E8-8290-550A23F8E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117" y="3756171"/>
            <a:ext cx="2158844" cy="86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633638E1-E5C6-40FA-81E8-6554EEC927A8}"/>
              </a:ext>
            </a:extLst>
          </p:cNvPr>
          <p:cNvSpPr/>
          <p:nvPr/>
        </p:nvSpPr>
        <p:spPr>
          <a:xfrm>
            <a:off x="3895286" y="5117414"/>
            <a:ext cx="63315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小组成员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人对云端都没有了解，经搜索了解后决定选择阿里云轻量应用服务器</a:t>
            </a:r>
            <a:r>
              <a:rPr lang="en-US" altLang="zh-CN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Windows 2019 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数据中心版。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DD0E775-40D6-4626-A510-DAB52239D1E7}"/>
              </a:ext>
            </a:extLst>
          </p:cNvPr>
          <p:cNvSpPr txBox="1"/>
          <p:nvPr/>
        </p:nvSpPr>
        <p:spPr>
          <a:xfrm>
            <a:off x="3895287" y="1148159"/>
            <a:ext cx="63315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小组成员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人对</a:t>
            </a:r>
            <a:r>
              <a:rPr lang="en-US" altLang="zh-CN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Flutter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了解较少，使用较好的工具</a:t>
            </a:r>
            <a:r>
              <a:rPr lang="en-US" altLang="zh-CN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Android studio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开发，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Flutter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框架有较多模板控件等方便开发，最重要的是能够跨平台开发，故前端开发采用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Flutter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。一开始想用</a:t>
            </a:r>
            <a:r>
              <a:rPr lang="en-US" altLang="zh-CN" sz="16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vue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写，后来放弃了。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415F464-828C-4539-A7E2-83FD7A5909EE}"/>
              </a:ext>
            </a:extLst>
          </p:cNvPr>
          <p:cNvSpPr txBox="1"/>
          <p:nvPr/>
        </p:nvSpPr>
        <p:spPr>
          <a:xfrm>
            <a:off x="3895286" y="2340400"/>
            <a:ext cx="63315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小组成员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人对</a:t>
            </a:r>
            <a:r>
              <a:rPr lang="en-US" altLang="zh-CN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Python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没有了解，在稍微了解和前辈推荐后决定后端采用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python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的</a:t>
            </a:r>
            <a:r>
              <a:rPr lang="en-US" altLang="zh-CN" sz="1600" dirty="0" err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django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框架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，以及本身其语言难度不难，代码有更高的维护性，适合新手后端开发，故后端开发采用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python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163992C-6F03-4D1F-8903-C002CEDC7312}"/>
              </a:ext>
            </a:extLst>
          </p:cNvPr>
          <p:cNvSpPr txBox="1"/>
          <p:nvPr/>
        </p:nvSpPr>
        <p:spPr>
          <a:xfrm>
            <a:off x="3895286" y="3728907"/>
            <a:ext cx="63315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小组成员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人对</a:t>
            </a:r>
            <a:r>
              <a:rPr lang="en-US" altLang="zh-CN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MySQL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比较熟悉，但经深入了解后选择了轻量级数据库</a:t>
            </a:r>
            <a:r>
              <a:rPr lang="en-US" altLang="zh-CN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SQLite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。数据导入导出备份恢复都是复制文件，维护难度低且读速度快。比较适合本项目记录类型的信息存储。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51C8156-220D-4163-9159-2ACCB0B0E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117" y="4948010"/>
            <a:ext cx="2144804" cy="86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05898"/>
      </p:ext>
    </p:extLst>
  </p:cSld>
  <p:clrMapOvr>
    <a:masterClrMapping/>
  </p:clrMapOvr>
  <p:transition spd="slow" advClick="0" advTm="5000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2-2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系统结构图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F24405-A61E-4B3D-B955-9751C01A33FD}"/>
              </a:ext>
            </a:extLst>
          </p:cNvPr>
          <p:cNvSpPr txBox="1"/>
          <p:nvPr/>
        </p:nvSpPr>
        <p:spPr>
          <a:xfrm>
            <a:off x="8005258" y="2510447"/>
            <a:ext cx="3549941" cy="1494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>
              <a:lnSpc>
                <a:spcPct val="115000"/>
              </a:lnSpc>
            </a:pPr>
            <a:r>
              <a:rPr lang="zh-CN" altLang="en-US" sz="1600" kern="1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左图为</a:t>
            </a: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系统的</a:t>
            </a:r>
            <a:r>
              <a:rPr lang="zh-CN" altLang="zh-CN" sz="1600" kern="100" dirty="0">
                <a:solidFill>
                  <a:srgbClr val="FF0000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结构图</a:t>
            </a: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。通过该图可以清楚地看到系统存在的</a:t>
            </a:r>
            <a:r>
              <a:rPr lang="zh-CN" altLang="en-US" sz="1600" kern="100" dirty="0">
                <a:solidFill>
                  <a:srgbClr val="FF0000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子程序</a:t>
            </a:r>
            <a:r>
              <a:rPr lang="zh-CN" altLang="zh-CN" sz="1600" kern="100" dirty="0">
                <a:solidFill>
                  <a:srgbClr val="FF0000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板块</a:t>
            </a: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，以及对应板块中</a:t>
            </a:r>
            <a:r>
              <a:rPr lang="zh-CN" altLang="zh-CN" sz="1600" kern="100" dirty="0">
                <a:solidFill>
                  <a:srgbClr val="FF0000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存在的功能</a:t>
            </a: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。例如在用户管理子程序中，存在注册、登录、基本信息修改、</a:t>
            </a:r>
            <a:r>
              <a:rPr lang="zh-CN" altLang="en-US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退出登录</a:t>
            </a:r>
            <a:r>
              <a:rPr lang="zh-CN" altLang="zh-CN" sz="16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等功能。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89C6080-0433-4860-B481-A9A8B391C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01" y="1376119"/>
            <a:ext cx="7155495" cy="327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026090"/>
      </p:ext>
    </p:extLst>
  </p:cSld>
  <p:clrMapOvr>
    <a:masterClrMapping/>
  </p:clrMapOvr>
  <p:transition spd="slow" advClick="0" advTm="5000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84" y="87252"/>
            <a:ext cx="670385" cy="604428"/>
            <a:chOff x="5424755" y="1340768"/>
            <a:chExt cx="670560" cy="604586"/>
          </a:xfrm>
        </p:grpSpPr>
        <p:grpSp>
          <p:nvGrpSpPr>
            <p:cNvPr id="9" name="组合 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1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0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9"/>
          <p:cNvSpPr txBox="1"/>
          <p:nvPr/>
        </p:nvSpPr>
        <p:spPr>
          <a:xfrm>
            <a:off x="1020088" y="206003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 altLang="zh-CN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2-3</a:t>
            </a:r>
            <a:r>
              <a:rPr lang="zh-CN" altLang="en-US" dirty="0">
                <a:solidFill>
                  <a:srgbClr val="41445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系统流图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092078" y="565948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0986798" y="357972"/>
            <a:ext cx="258652" cy="233204"/>
            <a:chOff x="3720691" y="2824413"/>
            <a:chExt cx="1341120" cy="1209172"/>
          </a:xfrm>
          <a:solidFill>
            <a:srgbClr val="1C50A2"/>
          </a:solidFill>
        </p:grpSpPr>
        <p:sp>
          <p:nvSpPr>
            <p:cNvPr id="7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8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6" name="Freeform 126"/>
          <p:cNvSpPr>
            <a:spLocks noChangeAspect="1" noEditPoints="1"/>
          </p:cNvSpPr>
          <p:nvPr/>
        </p:nvSpPr>
        <p:spPr bwMode="auto">
          <a:xfrm>
            <a:off x="507181" y="248242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1C50A2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图片 1">
            <a:extLst>
              <a:ext uri="{FF2B5EF4-FFF2-40B4-BE49-F238E27FC236}">
                <a16:creationId xmlns:a16="http://schemas.microsoft.com/office/drawing/2014/main" id="{EABDE2C1-8036-4BD2-9BBF-F6DC1C069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09" y="1095194"/>
            <a:ext cx="5078287" cy="4395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1">
            <a:extLst>
              <a:ext uri="{FF2B5EF4-FFF2-40B4-BE49-F238E27FC236}">
                <a16:creationId xmlns:a16="http://schemas.microsoft.com/office/drawing/2014/main" id="{AE6BBD4A-A1D6-472D-93FE-6C388B71B5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830" y="1131958"/>
            <a:ext cx="5145420" cy="4594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7B8BCE59-2E12-464E-A9E3-87E3845ECF6A}"/>
              </a:ext>
            </a:extLst>
          </p:cNvPr>
          <p:cNvSpPr txBox="1"/>
          <p:nvPr/>
        </p:nvSpPr>
        <p:spPr>
          <a:xfrm>
            <a:off x="8079743" y="5941524"/>
            <a:ext cx="1823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用户数据流程图</a:t>
            </a:r>
            <a:endParaRPr lang="en-US" altLang="zh-CN" sz="1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609A770-CF1E-46C7-A850-37EAFB7A7F4F}"/>
              </a:ext>
            </a:extLst>
          </p:cNvPr>
          <p:cNvSpPr txBox="1"/>
          <p:nvPr/>
        </p:nvSpPr>
        <p:spPr>
          <a:xfrm>
            <a:off x="1980011" y="5941524"/>
            <a:ext cx="1823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华文楷体" panose="02010600040101010101" pitchFamily="2" charset="-122"/>
                <a:ea typeface="华文楷体" panose="02010600040101010101" pitchFamily="2" charset="-122"/>
              </a:rPr>
              <a:t>用户系统流程图</a:t>
            </a:r>
            <a:endParaRPr lang="en-US" altLang="zh-CN" sz="1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0026436"/>
      </p:ext>
    </p:extLst>
  </p:cSld>
  <p:clrMapOvr>
    <a:masterClrMapping/>
  </p:clrMapOvr>
  <p:transition spd="slow" advClick="0" advTm="5000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rmal&quot;,&quot;Name&quot;:&quot;正常&quot;,&quot;HeaderHeight&quot;:10.0,&quot;FooterHeight&quot;:4.0,&quot;SideMargin&quot;:3.0,&quot;TopMargin&quot;:3.0,&quot;BottomMargin&quot;:3.0,&quot;IntervalMargin&quot;:3.0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2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2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2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2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2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2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2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2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2.2"/>
</p:tagLst>
</file>

<file path=ppt/theme/theme1.xml><?xml version="1.0" encoding="utf-8"?>
<a:theme xmlns:a="http://schemas.openxmlformats.org/drawingml/2006/main" name="第一PPT，www.1ppt.com">
  <a:themeElements>
    <a:clrScheme name="LvyhTools保存的主题色-20171125-17183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8459C"/>
      </a:accent1>
      <a:accent2>
        <a:srgbClr val="396AB0"/>
      </a:accent2>
      <a:accent3>
        <a:srgbClr val="235F90"/>
      </a:accent3>
      <a:accent4>
        <a:srgbClr val="18459C"/>
      </a:accent4>
      <a:accent5>
        <a:srgbClr val="396AB0"/>
      </a:accent5>
      <a:accent6>
        <a:srgbClr val="235F90"/>
      </a:accent6>
      <a:hlink>
        <a:srgbClr val="4276AA"/>
      </a:hlink>
      <a:folHlink>
        <a:srgbClr val="BFBFBF"/>
      </a:folHlink>
    </a:clrScheme>
    <a:fontScheme name="qye2rwp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rm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 anchor="ctr" anchorCtr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AOTU.potx" id="{F318B959-5051-4F41-8ABF-EEF66110BA2D}" vid="{2497279A-5359-480D-8C66-528A34D139F7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BAOTU</Template>
  <TotalTime>996</TotalTime>
  <Words>2046</Words>
  <Application>Microsoft Office PowerPoint</Application>
  <PresentationFormat>宽屏</PresentationFormat>
  <Paragraphs>334</Paragraphs>
  <Slides>36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8" baseType="lpstr">
      <vt:lpstr>Chelsea</vt:lpstr>
      <vt:lpstr>等线</vt:lpstr>
      <vt:lpstr>方正兰亭黑简体</vt:lpstr>
      <vt:lpstr>华文行楷</vt:lpstr>
      <vt:lpstr>华文楷体</vt:lpstr>
      <vt:lpstr>楷体</vt:lpstr>
      <vt:lpstr>宋体</vt:lpstr>
      <vt:lpstr>微软雅黑</vt:lpstr>
      <vt:lpstr>Arial</vt:lpstr>
      <vt:lpstr>Calibri</vt:lpstr>
      <vt:lpstr>Impact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彩色点线多边形</dc:title>
  <dc:creator>第一PPT</dc:creator>
  <cp:keywords>www.1ppt.com</cp:keywords>
  <dc:description>www.1ppt.com</dc:description>
  <cp:lastModifiedBy>Anchovy</cp:lastModifiedBy>
  <cp:revision>199</cp:revision>
  <cp:lastPrinted>2021-01-06T03:18:57Z</cp:lastPrinted>
  <dcterms:created xsi:type="dcterms:W3CDTF">2018-03-10T07:16:38Z</dcterms:created>
  <dcterms:modified xsi:type="dcterms:W3CDTF">2021-01-07T02:37:04Z</dcterms:modified>
</cp:coreProperties>
</file>

<file path=docProps/thumbnail.jpeg>
</file>